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527" r:id="rId2"/>
    <p:sldId id="4385" r:id="rId3"/>
    <p:sldId id="4387" r:id="rId4"/>
    <p:sldId id="4386" r:id="rId5"/>
    <p:sldId id="932" r:id="rId6"/>
    <p:sldId id="3423" r:id="rId7"/>
    <p:sldId id="4388" r:id="rId8"/>
    <p:sldId id="898" r:id="rId9"/>
    <p:sldId id="943" r:id="rId10"/>
    <p:sldId id="942" r:id="rId11"/>
    <p:sldId id="940" r:id="rId12"/>
    <p:sldId id="977" r:id="rId13"/>
    <p:sldId id="987" r:id="rId14"/>
    <p:sldId id="4389" r:id="rId15"/>
    <p:sldId id="978" r:id="rId16"/>
    <p:sldId id="959" r:id="rId17"/>
    <p:sldId id="905" r:id="rId18"/>
    <p:sldId id="3424" r:id="rId19"/>
    <p:sldId id="958" r:id="rId20"/>
    <p:sldId id="948" r:id="rId21"/>
    <p:sldId id="950" r:id="rId22"/>
    <p:sldId id="951" r:id="rId23"/>
    <p:sldId id="952" r:id="rId24"/>
    <p:sldId id="957" r:id="rId25"/>
    <p:sldId id="953" r:id="rId26"/>
    <p:sldId id="954" r:id="rId27"/>
    <p:sldId id="955" r:id="rId28"/>
    <p:sldId id="956" r:id="rId29"/>
    <p:sldId id="3417" r:id="rId30"/>
    <p:sldId id="3418" r:id="rId31"/>
    <p:sldId id="3419" r:id="rId32"/>
    <p:sldId id="3420" r:id="rId33"/>
    <p:sldId id="3421" r:id="rId34"/>
    <p:sldId id="3422" r:id="rId35"/>
    <p:sldId id="949" r:id="rId36"/>
    <p:sldId id="818" r:id="rId37"/>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DC6C19-6D6A-4B4F-95E6-0092AC0B1065}" v="2" dt="2024-02-28T06:02:27.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902" y="43"/>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 Rajesh Maddi" userId="71f24e88-f2a6-4ed4-b91b-c5e82b26078f" providerId="ADAL" clId="{BBDC6C19-6D6A-4B4F-95E6-0092AC0B1065}"/>
    <pc:docChg chg="undo redo custSel addSld delSld modSld">
      <pc:chgData name="CA Rajesh Maddi" userId="71f24e88-f2a6-4ed4-b91b-c5e82b26078f" providerId="ADAL" clId="{BBDC6C19-6D6A-4B4F-95E6-0092AC0B1065}" dt="2024-02-28T06:48:51.741" v="276" actId="47"/>
      <pc:docMkLst>
        <pc:docMk/>
      </pc:docMkLst>
      <pc:sldChg chg="addSp modSp mod modAnim">
        <pc:chgData name="CA Rajesh Maddi" userId="71f24e88-f2a6-4ed4-b91b-c5e82b26078f" providerId="ADAL" clId="{BBDC6C19-6D6A-4B4F-95E6-0092AC0B1065}" dt="2024-02-28T05:51:37.436" v="25" actId="14100"/>
        <pc:sldMkLst>
          <pc:docMk/>
          <pc:sldMk cId="3614027422" sldId="527"/>
        </pc:sldMkLst>
        <pc:spChg chg="mod">
          <ac:chgData name="CA Rajesh Maddi" userId="71f24e88-f2a6-4ed4-b91b-c5e82b26078f" providerId="ADAL" clId="{BBDC6C19-6D6A-4B4F-95E6-0092AC0B1065}" dt="2024-02-28T05:50:28.338" v="21" actId="20577"/>
          <ac:spMkLst>
            <pc:docMk/>
            <pc:sldMk cId="3614027422" sldId="527"/>
            <ac:spMk id="2" creationId="{5F901E86-7B31-4BFF-8BF9-95B248CF46D3}"/>
          </ac:spMkLst>
        </pc:spChg>
        <pc:spChg chg="mod">
          <ac:chgData name="CA Rajesh Maddi" userId="71f24e88-f2a6-4ed4-b91b-c5e82b26078f" providerId="ADAL" clId="{BBDC6C19-6D6A-4B4F-95E6-0092AC0B1065}" dt="2024-02-28T05:50:04.770" v="4" actId="1076"/>
          <ac:spMkLst>
            <pc:docMk/>
            <pc:sldMk cId="3614027422" sldId="527"/>
            <ac:spMk id="6" creationId="{00000000-0000-0000-0000-000000000000}"/>
          </ac:spMkLst>
        </pc:spChg>
        <pc:picChg chg="add mod">
          <ac:chgData name="CA Rajesh Maddi" userId="71f24e88-f2a6-4ed4-b91b-c5e82b26078f" providerId="ADAL" clId="{BBDC6C19-6D6A-4B4F-95E6-0092AC0B1065}" dt="2024-02-28T05:51:37.436" v="25" actId="14100"/>
          <ac:picMkLst>
            <pc:docMk/>
            <pc:sldMk cId="3614027422" sldId="527"/>
            <ac:picMk id="3" creationId="{D1D486AB-DF2F-34D2-814C-2CDA3C717369}"/>
          </ac:picMkLst>
        </pc:picChg>
      </pc:sldChg>
      <pc:sldChg chg="modSp mod">
        <pc:chgData name="CA Rajesh Maddi" userId="71f24e88-f2a6-4ed4-b91b-c5e82b26078f" providerId="ADAL" clId="{BBDC6C19-6D6A-4B4F-95E6-0092AC0B1065}" dt="2024-02-28T06:48:38.560" v="272" actId="20577"/>
        <pc:sldMkLst>
          <pc:docMk/>
          <pc:sldMk cId="4133970188" sldId="818"/>
        </pc:sldMkLst>
        <pc:spChg chg="mod">
          <ac:chgData name="CA Rajesh Maddi" userId="71f24e88-f2a6-4ed4-b91b-c5e82b26078f" providerId="ADAL" clId="{BBDC6C19-6D6A-4B4F-95E6-0092AC0B1065}" dt="2024-02-28T06:48:38.560" v="272" actId="20577"/>
          <ac:spMkLst>
            <pc:docMk/>
            <pc:sldMk cId="4133970188" sldId="818"/>
            <ac:spMk id="7" creationId="{3BE5C68A-409D-4F4B-8562-033517766731}"/>
          </ac:spMkLst>
        </pc:spChg>
      </pc:sldChg>
      <pc:sldChg chg="del">
        <pc:chgData name="CA Rajesh Maddi" userId="71f24e88-f2a6-4ed4-b91b-c5e82b26078f" providerId="ADAL" clId="{BBDC6C19-6D6A-4B4F-95E6-0092AC0B1065}" dt="2024-02-28T05:53:02.971" v="30" actId="47"/>
        <pc:sldMkLst>
          <pc:docMk/>
          <pc:sldMk cId="3272112223" sldId="897"/>
        </pc:sldMkLst>
      </pc:sldChg>
      <pc:sldChg chg="modSp mod">
        <pc:chgData name="CA Rajesh Maddi" userId="71f24e88-f2a6-4ed4-b91b-c5e82b26078f" providerId="ADAL" clId="{BBDC6C19-6D6A-4B4F-95E6-0092AC0B1065}" dt="2024-02-28T06:22:15.270" v="186" actId="20577"/>
        <pc:sldMkLst>
          <pc:docMk/>
          <pc:sldMk cId="4243465310" sldId="905"/>
        </pc:sldMkLst>
        <pc:spChg chg="mod">
          <ac:chgData name="CA Rajesh Maddi" userId="71f24e88-f2a6-4ed4-b91b-c5e82b26078f" providerId="ADAL" clId="{BBDC6C19-6D6A-4B4F-95E6-0092AC0B1065}" dt="2024-02-28T06:22:15.270" v="186" actId="20577"/>
          <ac:spMkLst>
            <pc:docMk/>
            <pc:sldMk cId="4243465310" sldId="905"/>
            <ac:spMk id="3" creationId="{95DC70B6-C36E-4FA9-9BC8-7A936F56540D}"/>
          </ac:spMkLst>
        </pc:spChg>
      </pc:sldChg>
      <pc:sldChg chg="del">
        <pc:chgData name="CA Rajesh Maddi" userId="71f24e88-f2a6-4ed4-b91b-c5e82b26078f" providerId="ADAL" clId="{BBDC6C19-6D6A-4B4F-95E6-0092AC0B1065}" dt="2024-02-28T06:48:49.154" v="273" actId="47"/>
        <pc:sldMkLst>
          <pc:docMk/>
          <pc:sldMk cId="4012821741" sldId="907"/>
        </pc:sldMkLst>
      </pc:sldChg>
      <pc:sldChg chg="del">
        <pc:chgData name="CA Rajesh Maddi" userId="71f24e88-f2a6-4ed4-b91b-c5e82b26078f" providerId="ADAL" clId="{BBDC6C19-6D6A-4B4F-95E6-0092AC0B1065}" dt="2024-02-28T06:46:02.798" v="229" actId="47"/>
        <pc:sldMkLst>
          <pc:docMk/>
          <pc:sldMk cId="1719472565" sldId="913"/>
        </pc:sldMkLst>
      </pc:sldChg>
      <pc:sldChg chg="del">
        <pc:chgData name="CA Rajesh Maddi" userId="71f24e88-f2a6-4ed4-b91b-c5e82b26078f" providerId="ADAL" clId="{BBDC6C19-6D6A-4B4F-95E6-0092AC0B1065}" dt="2024-02-28T05:53:01.745" v="28" actId="47"/>
        <pc:sldMkLst>
          <pc:docMk/>
          <pc:sldMk cId="1764743634" sldId="925"/>
        </pc:sldMkLst>
      </pc:sldChg>
      <pc:sldChg chg="del">
        <pc:chgData name="CA Rajesh Maddi" userId="71f24e88-f2a6-4ed4-b91b-c5e82b26078f" providerId="ADAL" clId="{BBDC6C19-6D6A-4B4F-95E6-0092AC0B1065}" dt="2024-02-28T06:46:02.798" v="229" actId="47"/>
        <pc:sldMkLst>
          <pc:docMk/>
          <pc:sldMk cId="1924481922" sldId="938"/>
        </pc:sldMkLst>
      </pc:sldChg>
      <pc:sldChg chg="del">
        <pc:chgData name="CA Rajesh Maddi" userId="71f24e88-f2a6-4ed4-b91b-c5e82b26078f" providerId="ADAL" clId="{BBDC6C19-6D6A-4B4F-95E6-0092AC0B1065}" dt="2024-02-28T05:53:02.170" v="29" actId="47"/>
        <pc:sldMkLst>
          <pc:docMk/>
          <pc:sldMk cId="1966846819" sldId="939"/>
        </pc:sldMkLst>
      </pc:sldChg>
      <pc:sldChg chg="modSp mod">
        <pc:chgData name="CA Rajesh Maddi" userId="71f24e88-f2a6-4ed4-b91b-c5e82b26078f" providerId="ADAL" clId="{BBDC6C19-6D6A-4B4F-95E6-0092AC0B1065}" dt="2024-02-28T06:14:09.096" v="101" actId="6549"/>
        <pc:sldMkLst>
          <pc:docMk/>
          <pc:sldMk cId="2973815881" sldId="940"/>
        </pc:sldMkLst>
        <pc:graphicFrameChg chg="modGraphic">
          <ac:chgData name="CA Rajesh Maddi" userId="71f24e88-f2a6-4ed4-b91b-c5e82b26078f" providerId="ADAL" clId="{BBDC6C19-6D6A-4B4F-95E6-0092AC0B1065}" dt="2024-02-28T06:14:09.096" v="101" actId="6549"/>
          <ac:graphicFrameMkLst>
            <pc:docMk/>
            <pc:sldMk cId="2973815881" sldId="940"/>
            <ac:graphicFrameMk id="4" creationId="{CACED8BA-2932-42F5-A8CE-2BE7BEF2FA8D}"/>
          </ac:graphicFrameMkLst>
        </pc:graphicFrameChg>
      </pc:sldChg>
      <pc:sldChg chg="del">
        <pc:chgData name="CA Rajesh Maddi" userId="71f24e88-f2a6-4ed4-b91b-c5e82b26078f" providerId="ADAL" clId="{BBDC6C19-6D6A-4B4F-95E6-0092AC0B1065}" dt="2024-02-28T05:53:00.832" v="26" actId="47"/>
        <pc:sldMkLst>
          <pc:docMk/>
          <pc:sldMk cId="1952436169" sldId="941"/>
        </pc:sldMkLst>
      </pc:sldChg>
      <pc:sldChg chg="modSp mod">
        <pc:chgData name="CA Rajesh Maddi" userId="71f24e88-f2a6-4ed4-b91b-c5e82b26078f" providerId="ADAL" clId="{BBDC6C19-6D6A-4B4F-95E6-0092AC0B1065}" dt="2024-02-28T06:12:37.815" v="77" actId="20577"/>
        <pc:sldMkLst>
          <pc:docMk/>
          <pc:sldMk cId="1269730547" sldId="943"/>
        </pc:sldMkLst>
        <pc:spChg chg="mod">
          <ac:chgData name="CA Rajesh Maddi" userId="71f24e88-f2a6-4ed4-b91b-c5e82b26078f" providerId="ADAL" clId="{BBDC6C19-6D6A-4B4F-95E6-0092AC0B1065}" dt="2024-02-28T06:12:37.815" v="77" actId="20577"/>
          <ac:spMkLst>
            <pc:docMk/>
            <pc:sldMk cId="1269730547" sldId="943"/>
            <ac:spMk id="3" creationId="{A21A4E4B-C0A2-4272-BD70-E99A6CCB3AD0}"/>
          </ac:spMkLst>
        </pc:spChg>
      </pc:sldChg>
      <pc:sldChg chg="modSp mod">
        <pc:chgData name="CA Rajesh Maddi" userId="71f24e88-f2a6-4ed4-b91b-c5e82b26078f" providerId="ADAL" clId="{BBDC6C19-6D6A-4B4F-95E6-0092AC0B1065}" dt="2024-02-28T06:22:56.676" v="188" actId="14100"/>
        <pc:sldMkLst>
          <pc:docMk/>
          <pc:sldMk cId="1229482400" sldId="948"/>
        </pc:sldMkLst>
        <pc:spChg chg="mod">
          <ac:chgData name="CA Rajesh Maddi" userId="71f24e88-f2a6-4ed4-b91b-c5e82b26078f" providerId="ADAL" clId="{BBDC6C19-6D6A-4B4F-95E6-0092AC0B1065}" dt="2024-02-28T06:22:56.676" v="188" actId="14100"/>
          <ac:spMkLst>
            <pc:docMk/>
            <pc:sldMk cId="1229482400" sldId="948"/>
            <ac:spMk id="3" creationId="{89E2C8F0-7FFD-4D50-8311-AED54D7CB239}"/>
          </ac:spMkLst>
        </pc:spChg>
      </pc:sldChg>
      <pc:sldChg chg="modSp mod">
        <pc:chgData name="CA Rajesh Maddi" userId="71f24e88-f2a6-4ed4-b91b-c5e82b26078f" providerId="ADAL" clId="{BBDC6C19-6D6A-4B4F-95E6-0092AC0B1065}" dt="2024-02-28T06:45:15.719" v="228" actId="20577"/>
        <pc:sldMkLst>
          <pc:docMk/>
          <pc:sldMk cId="1129762162" sldId="949"/>
        </pc:sldMkLst>
        <pc:spChg chg="mod">
          <ac:chgData name="CA Rajesh Maddi" userId="71f24e88-f2a6-4ed4-b91b-c5e82b26078f" providerId="ADAL" clId="{BBDC6C19-6D6A-4B4F-95E6-0092AC0B1065}" dt="2024-02-28T06:45:15.719" v="228" actId="20577"/>
          <ac:spMkLst>
            <pc:docMk/>
            <pc:sldMk cId="1129762162" sldId="949"/>
            <ac:spMk id="3" creationId="{BBF2A4D1-5721-407E-8C40-F9C69005E221}"/>
          </ac:spMkLst>
        </pc:spChg>
      </pc:sldChg>
      <pc:sldChg chg="modSp mod">
        <pc:chgData name="CA Rajesh Maddi" userId="71f24e88-f2a6-4ed4-b91b-c5e82b26078f" providerId="ADAL" clId="{BBDC6C19-6D6A-4B4F-95E6-0092AC0B1065}" dt="2024-02-28T06:24:39.102" v="190" actId="20577"/>
        <pc:sldMkLst>
          <pc:docMk/>
          <pc:sldMk cId="4186455019" sldId="952"/>
        </pc:sldMkLst>
        <pc:spChg chg="mod">
          <ac:chgData name="CA Rajesh Maddi" userId="71f24e88-f2a6-4ed4-b91b-c5e82b26078f" providerId="ADAL" clId="{BBDC6C19-6D6A-4B4F-95E6-0092AC0B1065}" dt="2024-02-28T06:24:39.102" v="190" actId="20577"/>
          <ac:spMkLst>
            <pc:docMk/>
            <pc:sldMk cId="4186455019" sldId="952"/>
            <ac:spMk id="3" creationId="{E39C3F14-4F12-435E-8B21-43047F301580}"/>
          </ac:spMkLst>
        </pc:spChg>
      </pc:sldChg>
      <pc:sldChg chg="modSp mod">
        <pc:chgData name="CA Rajesh Maddi" userId="71f24e88-f2a6-4ed4-b91b-c5e82b26078f" providerId="ADAL" clId="{BBDC6C19-6D6A-4B4F-95E6-0092AC0B1065}" dt="2024-02-28T06:25:41.356" v="192" actId="20577"/>
        <pc:sldMkLst>
          <pc:docMk/>
          <pc:sldMk cId="1493953930" sldId="953"/>
        </pc:sldMkLst>
        <pc:spChg chg="mod">
          <ac:chgData name="CA Rajesh Maddi" userId="71f24e88-f2a6-4ed4-b91b-c5e82b26078f" providerId="ADAL" clId="{BBDC6C19-6D6A-4B4F-95E6-0092AC0B1065}" dt="2024-02-28T06:25:41.356" v="192" actId="20577"/>
          <ac:spMkLst>
            <pc:docMk/>
            <pc:sldMk cId="1493953930" sldId="953"/>
            <ac:spMk id="3" creationId="{4E037B5F-9A83-4629-B18E-0E94F18D1220}"/>
          </ac:spMkLst>
        </pc:spChg>
      </pc:sldChg>
      <pc:sldChg chg="modSp mod">
        <pc:chgData name="CA Rajesh Maddi" userId="71f24e88-f2a6-4ed4-b91b-c5e82b26078f" providerId="ADAL" clId="{BBDC6C19-6D6A-4B4F-95E6-0092AC0B1065}" dt="2024-02-28T06:26:11.297" v="199" actId="20577"/>
        <pc:sldMkLst>
          <pc:docMk/>
          <pc:sldMk cId="2476058979" sldId="955"/>
        </pc:sldMkLst>
        <pc:spChg chg="mod">
          <ac:chgData name="CA Rajesh Maddi" userId="71f24e88-f2a6-4ed4-b91b-c5e82b26078f" providerId="ADAL" clId="{BBDC6C19-6D6A-4B4F-95E6-0092AC0B1065}" dt="2024-02-28T06:26:11.297" v="199" actId="20577"/>
          <ac:spMkLst>
            <pc:docMk/>
            <pc:sldMk cId="2476058979" sldId="955"/>
            <ac:spMk id="3" creationId="{EB0F6A4C-2688-439A-9D02-2EBFC12B2F42}"/>
          </ac:spMkLst>
        </pc:spChg>
      </pc:sldChg>
      <pc:sldChg chg="modSp mod">
        <pc:chgData name="CA Rajesh Maddi" userId="71f24e88-f2a6-4ed4-b91b-c5e82b26078f" providerId="ADAL" clId="{BBDC6C19-6D6A-4B4F-95E6-0092AC0B1065}" dt="2024-02-28T06:26:53.363" v="201" actId="14100"/>
        <pc:sldMkLst>
          <pc:docMk/>
          <pc:sldMk cId="2137209186" sldId="956"/>
        </pc:sldMkLst>
        <pc:spChg chg="mod">
          <ac:chgData name="CA Rajesh Maddi" userId="71f24e88-f2a6-4ed4-b91b-c5e82b26078f" providerId="ADAL" clId="{BBDC6C19-6D6A-4B4F-95E6-0092AC0B1065}" dt="2024-02-28T06:26:53.363" v="201" actId="14100"/>
          <ac:spMkLst>
            <pc:docMk/>
            <pc:sldMk cId="2137209186" sldId="956"/>
            <ac:spMk id="3" creationId="{DD14F053-95FB-479D-A9BD-1C13BFF939ED}"/>
          </ac:spMkLst>
        </pc:spChg>
      </pc:sldChg>
      <pc:sldChg chg="del">
        <pc:chgData name="CA Rajesh Maddi" userId="71f24e88-f2a6-4ed4-b91b-c5e82b26078f" providerId="ADAL" clId="{BBDC6C19-6D6A-4B4F-95E6-0092AC0B1065}" dt="2024-02-28T06:46:23.692" v="230" actId="47"/>
        <pc:sldMkLst>
          <pc:docMk/>
          <pc:sldMk cId="3159535705" sldId="974"/>
        </pc:sldMkLst>
      </pc:sldChg>
      <pc:sldChg chg="modSp mod">
        <pc:chgData name="CA Rajesh Maddi" userId="71f24e88-f2a6-4ed4-b91b-c5e82b26078f" providerId="ADAL" clId="{BBDC6C19-6D6A-4B4F-95E6-0092AC0B1065}" dt="2024-02-28T06:15:39.207" v="173" actId="1036"/>
        <pc:sldMkLst>
          <pc:docMk/>
          <pc:sldMk cId="605826145" sldId="977"/>
        </pc:sldMkLst>
        <pc:spChg chg="mod">
          <ac:chgData name="CA Rajesh Maddi" userId="71f24e88-f2a6-4ed4-b91b-c5e82b26078f" providerId="ADAL" clId="{BBDC6C19-6D6A-4B4F-95E6-0092AC0B1065}" dt="2024-02-28T06:15:39.207" v="173" actId="1036"/>
          <ac:spMkLst>
            <pc:docMk/>
            <pc:sldMk cId="605826145" sldId="977"/>
            <ac:spMk id="3" creationId="{B264498F-0E49-4C4B-B45C-293717E269E9}"/>
          </ac:spMkLst>
        </pc:spChg>
      </pc:sldChg>
      <pc:sldChg chg="del">
        <pc:chgData name="CA Rajesh Maddi" userId="71f24e88-f2a6-4ed4-b91b-c5e82b26078f" providerId="ADAL" clId="{BBDC6C19-6D6A-4B4F-95E6-0092AC0B1065}" dt="2024-02-28T06:48:50.338" v="274" actId="47"/>
        <pc:sldMkLst>
          <pc:docMk/>
          <pc:sldMk cId="723453891" sldId="979"/>
        </pc:sldMkLst>
      </pc:sldChg>
      <pc:sldChg chg="del">
        <pc:chgData name="CA Rajesh Maddi" userId="71f24e88-f2a6-4ed4-b91b-c5e82b26078f" providerId="ADAL" clId="{BBDC6C19-6D6A-4B4F-95E6-0092AC0B1065}" dt="2024-02-28T06:48:50.912" v="275" actId="47"/>
        <pc:sldMkLst>
          <pc:docMk/>
          <pc:sldMk cId="3911252100" sldId="980"/>
        </pc:sldMkLst>
      </pc:sldChg>
      <pc:sldChg chg="modSp del mod">
        <pc:chgData name="CA Rajesh Maddi" userId="71f24e88-f2a6-4ed4-b91b-c5e82b26078f" providerId="ADAL" clId="{BBDC6C19-6D6A-4B4F-95E6-0092AC0B1065}" dt="2024-02-28T06:48:51.741" v="276" actId="47"/>
        <pc:sldMkLst>
          <pc:docMk/>
          <pc:sldMk cId="2138710570" sldId="981"/>
        </pc:sldMkLst>
        <pc:graphicFrameChg chg="mod">
          <ac:chgData name="CA Rajesh Maddi" userId="71f24e88-f2a6-4ed4-b91b-c5e82b26078f" providerId="ADAL" clId="{BBDC6C19-6D6A-4B4F-95E6-0092AC0B1065}" dt="2024-02-28T06:48:16.245" v="231" actId="1076"/>
          <ac:graphicFrameMkLst>
            <pc:docMk/>
            <pc:sldMk cId="2138710570" sldId="981"/>
            <ac:graphicFrameMk id="4" creationId="{974B9AE1-D2E6-404F-BCB8-09B00E138222}"/>
          </ac:graphicFrameMkLst>
        </pc:graphicFrameChg>
      </pc:sldChg>
      <pc:sldChg chg="del">
        <pc:chgData name="CA Rajesh Maddi" userId="71f24e88-f2a6-4ed4-b91b-c5e82b26078f" providerId="ADAL" clId="{BBDC6C19-6D6A-4B4F-95E6-0092AC0B1065}" dt="2024-02-28T06:46:02.798" v="229" actId="47"/>
        <pc:sldMkLst>
          <pc:docMk/>
          <pc:sldMk cId="2397362635" sldId="982"/>
        </pc:sldMkLst>
      </pc:sldChg>
      <pc:sldChg chg="del">
        <pc:chgData name="CA Rajesh Maddi" userId="71f24e88-f2a6-4ed4-b91b-c5e82b26078f" providerId="ADAL" clId="{BBDC6C19-6D6A-4B4F-95E6-0092AC0B1065}" dt="2024-02-28T06:46:02.798" v="229" actId="47"/>
        <pc:sldMkLst>
          <pc:docMk/>
          <pc:sldMk cId="1842515497" sldId="983"/>
        </pc:sldMkLst>
      </pc:sldChg>
      <pc:sldChg chg="modSp mod">
        <pc:chgData name="CA Rajesh Maddi" userId="71f24e88-f2a6-4ed4-b91b-c5e82b26078f" providerId="ADAL" clId="{BBDC6C19-6D6A-4B4F-95E6-0092AC0B1065}" dt="2024-02-28T06:16:11.456" v="175" actId="20577"/>
        <pc:sldMkLst>
          <pc:docMk/>
          <pc:sldMk cId="3763921851" sldId="987"/>
        </pc:sldMkLst>
        <pc:spChg chg="mod">
          <ac:chgData name="CA Rajesh Maddi" userId="71f24e88-f2a6-4ed4-b91b-c5e82b26078f" providerId="ADAL" clId="{BBDC6C19-6D6A-4B4F-95E6-0092AC0B1065}" dt="2024-02-28T06:16:11.456" v="175" actId="20577"/>
          <ac:spMkLst>
            <pc:docMk/>
            <pc:sldMk cId="3763921851" sldId="987"/>
            <ac:spMk id="3" creationId="{929CB801-C497-40CC-B7DB-DD61333DCE25}"/>
          </ac:spMkLst>
        </pc:spChg>
      </pc:sldChg>
      <pc:sldChg chg="del">
        <pc:chgData name="CA Rajesh Maddi" userId="71f24e88-f2a6-4ed4-b91b-c5e82b26078f" providerId="ADAL" clId="{BBDC6C19-6D6A-4B4F-95E6-0092AC0B1065}" dt="2024-02-28T06:46:02.798" v="229" actId="47"/>
        <pc:sldMkLst>
          <pc:docMk/>
          <pc:sldMk cId="1726499016" sldId="988"/>
        </pc:sldMkLst>
      </pc:sldChg>
      <pc:sldChg chg="del">
        <pc:chgData name="CA Rajesh Maddi" userId="71f24e88-f2a6-4ed4-b91b-c5e82b26078f" providerId="ADAL" clId="{BBDC6C19-6D6A-4B4F-95E6-0092AC0B1065}" dt="2024-02-28T06:46:02.798" v="229" actId="47"/>
        <pc:sldMkLst>
          <pc:docMk/>
          <pc:sldMk cId="117233676" sldId="992"/>
        </pc:sldMkLst>
      </pc:sldChg>
      <pc:sldChg chg="del">
        <pc:chgData name="CA Rajesh Maddi" userId="71f24e88-f2a6-4ed4-b91b-c5e82b26078f" providerId="ADAL" clId="{BBDC6C19-6D6A-4B4F-95E6-0092AC0B1065}" dt="2024-02-28T06:46:02.798" v="229" actId="47"/>
        <pc:sldMkLst>
          <pc:docMk/>
          <pc:sldMk cId="3083032311" sldId="993"/>
        </pc:sldMkLst>
      </pc:sldChg>
      <pc:sldChg chg="del">
        <pc:chgData name="CA Rajesh Maddi" userId="71f24e88-f2a6-4ed4-b91b-c5e82b26078f" providerId="ADAL" clId="{BBDC6C19-6D6A-4B4F-95E6-0092AC0B1065}" dt="2024-02-28T06:46:02.798" v="229" actId="47"/>
        <pc:sldMkLst>
          <pc:docMk/>
          <pc:sldMk cId="221043303" sldId="994"/>
        </pc:sldMkLst>
      </pc:sldChg>
      <pc:sldChg chg="del">
        <pc:chgData name="CA Rajesh Maddi" userId="71f24e88-f2a6-4ed4-b91b-c5e82b26078f" providerId="ADAL" clId="{BBDC6C19-6D6A-4B4F-95E6-0092AC0B1065}" dt="2024-02-28T06:46:02.798" v="229" actId="47"/>
        <pc:sldMkLst>
          <pc:docMk/>
          <pc:sldMk cId="1247825734" sldId="996"/>
        </pc:sldMkLst>
      </pc:sldChg>
      <pc:sldChg chg="del">
        <pc:chgData name="CA Rajesh Maddi" userId="71f24e88-f2a6-4ed4-b91b-c5e82b26078f" providerId="ADAL" clId="{BBDC6C19-6D6A-4B4F-95E6-0092AC0B1065}" dt="2024-02-28T06:46:02.798" v="229" actId="47"/>
        <pc:sldMkLst>
          <pc:docMk/>
          <pc:sldMk cId="2942133074" sldId="997"/>
        </pc:sldMkLst>
      </pc:sldChg>
      <pc:sldChg chg="del">
        <pc:chgData name="CA Rajesh Maddi" userId="71f24e88-f2a6-4ed4-b91b-c5e82b26078f" providerId="ADAL" clId="{BBDC6C19-6D6A-4B4F-95E6-0092AC0B1065}" dt="2024-02-28T06:46:02.798" v="229" actId="47"/>
        <pc:sldMkLst>
          <pc:docMk/>
          <pc:sldMk cId="3127904687" sldId="998"/>
        </pc:sldMkLst>
      </pc:sldChg>
      <pc:sldChg chg="del">
        <pc:chgData name="CA Rajesh Maddi" userId="71f24e88-f2a6-4ed4-b91b-c5e82b26078f" providerId="ADAL" clId="{BBDC6C19-6D6A-4B4F-95E6-0092AC0B1065}" dt="2024-02-28T06:46:02.798" v="229" actId="47"/>
        <pc:sldMkLst>
          <pc:docMk/>
          <pc:sldMk cId="2389515702" sldId="999"/>
        </pc:sldMkLst>
      </pc:sldChg>
      <pc:sldChg chg="del">
        <pc:chgData name="CA Rajesh Maddi" userId="71f24e88-f2a6-4ed4-b91b-c5e82b26078f" providerId="ADAL" clId="{BBDC6C19-6D6A-4B4F-95E6-0092AC0B1065}" dt="2024-02-28T06:46:02.798" v="229" actId="47"/>
        <pc:sldMkLst>
          <pc:docMk/>
          <pc:sldMk cId="2699728049" sldId="1001"/>
        </pc:sldMkLst>
      </pc:sldChg>
      <pc:sldChg chg="del">
        <pc:chgData name="CA Rajesh Maddi" userId="71f24e88-f2a6-4ed4-b91b-c5e82b26078f" providerId="ADAL" clId="{BBDC6C19-6D6A-4B4F-95E6-0092AC0B1065}" dt="2024-02-28T06:46:23.692" v="230" actId="47"/>
        <pc:sldMkLst>
          <pc:docMk/>
          <pc:sldMk cId="2007151075" sldId="1004"/>
        </pc:sldMkLst>
      </pc:sldChg>
      <pc:sldChg chg="del">
        <pc:chgData name="CA Rajesh Maddi" userId="71f24e88-f2a6-4ed4-b91b-c5e82b26078f" providerId="ADAL" clId="{BBDC6C19-6D6A-4B4F-95E6-0092AC0B1065}" dt="2024-02-28T06:46:23.692" v="230" actId="47"/>
        <pc:sldMkLst>
          <pc:docMk/>
          <pc:sldMk cId="454954495" sldId="1005"/>
        </pc:sldMkLst>
      </pc:sldChg>
      <pc:sldChg chg="del">
        <pc:chgData name="CA Rajesh Maddi" userId="71f24e88-f2a6-4ed4-b91b-c5e82b26078f" providerId="ADAL" clId="{BBDC6C19-6D6A-4B4F-95E6-0092AC0B1065}" dt="2024-02-28T06:46:23.692" v="230" actId="47"/>
        <pc:sldMkLst>
          <pc:docMk/>
          <pc:sldMk cId="623757812" sldId="1006"/>
        </pc:sldMkLst>
      </pc:sldChg>
      <pc:sldChg chg="del">
        <pc:chgData name="CA Rajesh Maddi" userId="71f24e88-f2a6-4ed4-b91b-c5e82b26078f" providerId="ADAL" clId="{BBDC6C19-6D6A-4B4F-95E6-0092AC0B1065}" dt="2024-02-28T06:46:23.692" v="230" actId="47"/>
        <pc:sldMkLst>
          <pc:docMk/>
          <pc:sldMk cId="2402568247" sldId="1007"/>
        </pc:sldMkLst>
      </pc:sldChg>
      <pc:sldChg chg="del">
        <pc:chgData name="CA Rajesh Maddi" userId="71f24e88-f2a6-4ed4-b91b-c5e82b26078f" providerId="ADAL" clId="{BBDC6C19-6D6A-4B4F-95E6-0092AC0B1065}" dt="2024-02-28T06:46:23.692" v="230" actId="47"/>
        <pc:sldMkLst>
          <pc:docMk/>
          <pc:sldMk cId="544349796" sldId="1008"/>
        </pc:sldMkLst>
      </pc:sldChg>
      <pc:sldChg chg="modSp mod">
        <pc:chgData name="CA Rajesh Maddi" userId="71f24e88-f2a6-4ed4-b91b-c5e82b26078f" providerId="ADAL" clId="{BBDC6C19-6D6A-4B4F-95E6-0092AC0B1065}" dt="2024-02-28T06:27:23.132" v="220" actId="20577"/>
        <pc:sldMkLst>
          <pc:docMk/>
          <pc:sldMk cId="3623605589" sldId="3417"/>
        </pc:sldMkLst>
        <pc:spChg chg="mod">
          <ac:chgData name="CA Rajesh Maddi" userId="71f24e88-f2a6-4ed4-b91b-c5e82b26078f" providerId="ADAL" clId="{BBDC6C19-6D6A-4B4F-95E6-0092AC0B1065}" dt="2024-02-28T06:27:23.132" v="220" actId="20577"/>
          <ac:spMkLst>
            <pc:docMk/>
            <pc:sldMk cId="3623605589" sldId="3417"/>
            <ac:spMk id="3" creationId="{2567AEE3-57B4-48C1-932B-36E9279475B2}"/>
          </ac:spMkLst>
        </pc:spChg>
      </pc:sldChg>
      <pc:sldChg chg="modSp mod">
        <pc:chgData name="CA Rajesh Maddi" userId="71f24e88-f2a6-4ed4-b91b-c5e82b26078f" providerId="ADAL" clId="{BBDC6C19-6D6A-4B4F-95E6-0092AC0B1065}" dt="2024-02-28T06:40:25.791" v="227" actId="20577"/>
        <pc:sldMkLst>
          <pc:docMk/>
          <pc:sldMk cId="774463995" sldId="3422"/>
        </pc:sldMkLst>
        <pc:spChg chg="mod">
          <ac:chgData name="CA Rajesh Maddi" userId="71f24e88-f2a6-4ed4-b91b-c5e82b26078f" providerId="ADAL" clId="{BBDC6C19-6D6A-4B4F-95E6-0092AC0B1065}" dt="2024-02-28T06:40:25.791" v="227" actId="20577"/>
          <ac:spMkLst>
            <pc:docMk/>
            <pc:sldMk cId="774463995" sldId="3422"/>
            <ac:spMk id="3" creationId="{4B25BAC9-48F2-45B2-BEA3-E10335BFF7FA}"/>
          </ac:spMkLst>
        </pc:spChg>
      </pc:sldChg>
      <pc:sldChg chg="del">
        <pc:chgData name="CA Rajesh Maddi" userId="71f24e88-f2a6-4ed4-b91b-c5e82b26078f" providerId="ADAL" clId="{BBDC6C19-6D6A-4B4F-95E6-0092AC0B1065}" dt="2024-02-28T05:53:01.320" v="27" actId="47"/>
        <pc:sldMkLst>
          <pc:docMk/>
          <pc:sldMk cId="1502815996" sldId="3425"/>
        </pc:sldMkLst>
      </pc:sldChg>
      <pc:sldChg chg="del">
        <pc:chgData name="CA Rajesh Maddi" userId="71f24e88-f2a6-4ed4-b91b-c5e82b26078f" providerId="ADAL" clId="{BBDC6C19-6D6A-4B4F-95E6-0092AC0B1065}" dt="2024-02-28T06:46:23.692" v="230" actId="47"/>
        <pc:sldMkLst>
          <pc:docMk/>
          <pc:sldMk cId="126304169" sldId="4338"/>
        </pc:sldMkLst>
      </pc:sldChg>
      <pc:sldChg chg="del">
        <pc:chgData name="CA Rajesh Maddi" userId="71f24e88-f2a6-4ed4-b91b-c5e82b26078f" providerId="ADAL" clId="{BBDC6C19-6D6A-4B4F-95E6-0092AC0B1065}" dt="2024-02-28T06:46:23.692" v="230" actId="47"/>
        <pc:sldMkLst>
          <pc:docMk/>
          <pc:sldMk cId="1526048109" sldId="4340"/>
        </pc:sldMkLst>
      </pc:sldChg>
      <pc:sldChg chg="del">
        <pc:chgData name="CA Rajesh Maddi" userId="71f24e88-f2a6-4ed4-b91b-c5e82b26078f" providerId="ADAL" clId="{BBDC6C19-6D6A-4B4F-95E6-0092AC0B1065}" dt="2024-02-28T06:46:23.692" v="230" actId="47"/>
        <pc:sldMkLst>
          <pc:docMk/>
          <pc:sldMk cId="277796128" sldId="4384"/>
        </pc:sldMkLst>
      </pc:sldChg>
      <pc:sldChg chg="modSp add mod">
        <pc:chgData name="CA Rajesh Maddi" userId="71f24e88-f2a6-4ed4-b91b-c5e82b26078f" providerId="ADAL" clId="{BBDC6C19-6D6A-4B4F-95E6-0092AC0B1065}" dt="2024-02-28T06:03:57.405" v="67" actId="20577"/>
        <pc:sldMkLst>
          <pc:docMk/>
          <pc:sldMk cId="2103103060" sldId="4385"/>
        </pc:sldMkLst>
        <pc:spChg chg="mod">
          <ac:chgData name="CA Rajesh Maddi" userId="71f24e88-f2a6-4ed4-b91b-c5e82b26078f" providerId="ADAL" clId="{BBDC6C19-6D6A-4B4F-95E6-0092AC0B1065}" dt="2024-02-28T06:02:35.433" v="58" actId="20577"/>
          <ac:spMkLst>
            <pc:docMk/>
            <pc:sldMk cId="2103103060" sldId="4385"/>
            <ac:spMk id="2" creationId="{00000000-0000-0000-0000-000000000000}"/>
          </ac:spMkLst>
        </pc:spChg>
        <pc:spChg chg="mod">
          <ac:chgData name="CA Rajesh Maddi" userId="71f24e88-f2a6-4ed4-b91b-c5e82b26078f" providerId="ADAL" clId="{BBDC6C19-6D6A-4B4F-95E6-0092AC0B1065}" dt="2024-02-28T06:03:57.405" v="67" actId="20577"/>
          <ac:spMkLst>
            <pc:docMk/>
            <pc:sldMk cId="2103103060" sldId="4385"/>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80754-472C-4720-B003-E2F23484A77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92CC12B-4247-496A-897D-9AE21A89C975}">
      <dgm:prSet phldrT="[Text]" custT="1"/>
      <dgm:spPr/>
      <dgm:t>
        <a:bodyPr/>
        <a:lstStyle/>
        <a:p>
          <a:r>
            <a:rPr lang="en-US" sz="2800" dirty="0"/>
            <a:t>Opportunity of being heard before passing the order – </a:t>
          </a:r>
          <a:r>
            <a:rPr lang="en-US" sz="2000" b="1" i="1" dirty="0">
              <a:solidFill>
                <a:srgbClr val="FF0000"/>
              </a:solidFill>
            </a:rPr>
            <a:t>107(8)</a:t>
          </a:r>
          <a:endParaRPr lang="en-US" sz="2800" b="1" i="1" dirty="0">
            <a:solidFill>
              <a:srgbClr val="FF0000"/>
            </a:solidFill>
          </a:endParaRPr>
        </a:p>
      </dgm:t>
    </dgm:pt>
    <dgm:pt modelId="{C9B0B0F3-DE9E-4AC7-B959-745116E002A6}" type="parTrans" cxnId="{BD4C1E3F-4566-4F73-A202-80A22B5EACCA}">
      <dgm:prSet/>
      <dgm:spPr/>
      <dgm:t>
        <a:bodyPr/>
        <a:lstStyle/>
        <a:p>
          <a:endParaRPr lang="en-US"/>
        </a:p>
      </dgm:t>
    </dgm:pt>
    <dgm:pt modelId="{931911A9-7C1E-4F2C-8ED8-5FF063627B92}" type="sibTrans" cxnId="{BD4C1E3F-4566-4F73-A202-80A22B5EACCA}">
      <dgm:prSet/>
      <dgm:spPr/>
      <dgm:t>
        <a:bodyPr/>
        <a:lstStyle/>
        <a:p>
          <a:endParaRPr lang="en-US"/>
        </a:p>
      </dgm:t>
    </dgm:pt>
    <dgm:pt modelId="{4545A2FD-425C-46F9-AAF0-E529500BBAAE}">
      <dgm:prSet phldrT="[Text]" custT="1"/>
      <dgm:spPr/>
      <dgm:t>
        <a:bodyPr/>
        <a:lstStyle/>
        <a:p>
          <a:r>
            <a:rPr lang="en-US" sz="2800" dirty="0"/>
            <a:t>Maximum 3 adjournments for hearing on sufficient cause – </a:t>
          </a:r>
          <a:r>
            <a:rPr lang="en-US" sz="2000" b="1" i="1" dirty="0">
              <a:solidFill>
                <a:srgbClr val="FF0000"/>
              </a:solidFill>
            </a:rPr>
            <a:t>107(9)</a:t>
          </a:r>
          <a:endParaRPr lang="en-US" sz="2800" b="1" i="1" dirty="0">
            <a:solidFill>
              <a:srgbClr val="FF0000"/>
            </a:solidFill>
          </a:endParaRPr>
        </a:p>
      </dgm:t>
    </dgm:pt>
    <dgm:pt modelId="{E78CE02C-42EF-4F19-956E-E93D2AED7436}" type="parTrans" cxnId="{36D078D4-46D8-4534-A2D3-292AFB15E4F6}">
      <dgm:prSet/>
      <dgm:spPr/>
      <dgm:t>
        <a:bodyPr/>
        <a:lstStyle/>
        <a:p>
          <a:endParaRPr lang="en-US"/>
        </a:p>
      </dgm:t>
    </dgm:pt>
    <dgm:pt modelId="{2575BE80-7408-4198-8029-09D240323FAE}" type="sibTrans" cxnId="{36D078D4-46D8-4534-A2D3-292AFB15E4F6}">
      <dgm:prSet/>
      <dgm:spPr/>
      <dgm:t>
        <a:bodyPr/>
        <a:lstStyle/>
        <a:p>
          <a:endParaRPr lang="en-US"/>
        </a:p>
      </dgm:t>
    </dgm:pt>
    <dgm:pt modelId="{6C277755-27C6-4ADE-BD3E-CA70B8C0675A}">
      <dgm:prSet phldrT="[Text]" custT="1"/>
      <dgm:spPr/>
      <dgm:t>
        <a:bodyPr/>
        <a:lstStyle/>
        <a:p>
          <a:r>
            <a:rPr lang="en-US" sz="2800" dirty="0"/>
            <a:t>Appellant can add grounds during the hearing if not omitted willfully – </a:t>
          </a:r>
          <a:r>
            <a:rPr lang="en-US" sz="2000" b="1" i="1" dirty="0">
              <a:solidFill>
                <a:srgbClr val="FF0000"/>
              </a:solidFill>
            </a:rPr>
            <a:t>107(10)</a:t>
          </a:r>
          <a:endParaRPr lang="en-US" sz="2800" b="1" i="1" dirty="0">
            <a:solidFill>
              <a:srgbClr val="FF0000"/>
            </a:solidFill>
          </a:endParaRPr>
        </a:p>
      </dgm:t>
    </dgm:pt>
    <dgm:pt modelId="{9E776086-831E-41F2-87AA-2EF617CBFAA6}" type="parTrans" cxnId="{D436E555-A07A-422E-91EE-8F0A70576967}">
      <dgm:prSet/>
      <dgm:spPr/>
      <dgm:t>
        <a:bodyPr/>
        <a:lstStyle/>
        <a:p>
          <a:endParaRPr lang="en-US"/>
        </a:p>
      </dgm:t>
    </dgm:pt>
    <dgm:pt modelId="{6448765A-2E73-4E58-9EE9-5CDE5EEDA936}" type="sibTrans" cxnId="{D436E555-A07A-422E-91EE-8F0A70576967}">
      <dgm:prSet/>
      <dgm:spPr/>
      <dgm:t>
        <a:bodyPr/>
        <a:lstStyle/>
        <a:p>
          <a:endParaRPr lang="en-US"/>
        </a:p>
      </dgm:t>
    </dgm:pt>
    <dgm:pt modelId="{A4A23850-2ACC-486D-9099-7758A1C1E43C}">
      <dgm:prSet phldrT="[Text]" custT="1"/>
      <dgm:spPr/>
      <dgm:t>
        <a:bodyPr/>
        <a:lstStyle/>
        <a:p>
          <a:r>
            <a:rPr lang="en-US" sz="2800" dirty="0"/>
            <a:t>The order passed in writing along with the reasons for the decision as well. </a:t>
          </a:r>
        </a:p>
      </dgm:t>
    </dgm:pt>
    <dgm:pt modelId="{606CDA07-C028-41AC-84B2-9E3AFE391148}" type="parTrans" cxnId="{1AB11A76-496F-4DD6-8F48-380A34DF6F7A}">
      <dgm:prSet/>
      <dgm:spPr/>
      <dgm:t>
        <a:bodyPr/>
        <a:lstStyle/>
        <a:p>
          <a:endParaRPr lang="en-US"/>
        </a:p>
      </dgm:t>
    </dgm:pt>
    <dgm:pt modelId="{9EF56BD7-6269-4387-B0C0-5F188EB5C608}" type="sibTrans" cxnId="{1AB11A76-496F-4DD6-8F48-380A34DF6F7A}">
      <dgm:prSet/>
      <dgm:spPr/>
      <dgm:t>
        <a:bodyPr/>
        <a:lstStyle/>
        <a:p>
          <a:endParaRPr lang="en-US"/>
        </a:p>
      </dgm:t>
    </dgm:pt>
    <dgm:pt modelId="{3D352142-0CFE-4E89-AA8A-213702C5C575}" type="pres">
      <dgm:prSet presAssocID="{F7C80754-472C-4720-B003-E2F23484A776}" presName="linear" presStyleCnt="0">
        <dgm:presLayoutVars>
          <dgm:dir/>
          <dgm:animLvl val="lvl"/>
          <dgm:resizeHandles val="exact"/>
        </dgm:presLayoutVars>
      </dgm:prSet>
      <dgm:spPr/>
    </dgm:pt>
    <dgm:pt modelId="{194D0DD7-31F8-481B-B088-3F564F43DF71}" type="pres">
      <dgm:prSet presAssocID="{092CC12B-4247-496A-897D-9AE21A89C975}" presName="parentLin" presStyleCnt="0"/>
      <dgm:spPr/>
    </dgm:pt>
    <dgm:pt modelId="{E561EB6D-6543-49FE-AA13-344A3E8A0B3E}" type="pres">
      <dgm:prSet presAssocID="{092CC12B-4247-496A-897D-9AE21A89C975}" presName="parentLeftMargin" presStyleLbl="node1" presStyleIdx="0" presStyleCnt="4"/>
      <dgm:spPr/>
    </dgm:pt>
    <dgm:pt modelId="{FE87182B-3A3F-48CB-935C-D48E392098C5}" type="pres">
      <dgm:prSet presAssocID="{092CC12B-4247-496A-897D-9AE21A89C975}" presName="parentText" presStyleLbl="node1" presStyleIdx="0" presStyleCnt="4">
        <dgm:presLayoutVars>
          <dgm:chMax val="0"/>
          <dgm:bulletEnabled val="1"/>
        </dgm:presLayoutVars>
      </dgm:prSet>
      <dgm:spPr/>
    </dgm:pt>
    <dgm:pt modelId="{5A28E41B-295A-4706-866F-59E1953C1644}" type="pres">
      <dgm:prSet presAssocID="{092CC12B-4247-496A-897D-9AE21A89C975}" presName="negativeSpace" presStyleCnt="0"/>
      <dgm:spPr/>
    </dgm:pt>
    <dgm:pt modelId="{BE460D04-FA95-4C1C-8406-ABE21E6EC15F}" type="pres">
      <dgm:prSet presAssocID="{092CC12B-4247-496A-897D-9AE21A89C975}" presName="childText" presStyleLbl="conFgAcc1" presStyleIdx="0" presStyleCnt="4">
        <dgm:presLayoutVars>
          <dgm:bulletEnabled val="1"/>
        </dgm:presLayoutVars>
      </dgm:prSet>
      <dgm:spPr/>
    </dgm:pt>
    <dgm:pt modelId="{38FEAC33-3AD0-4BAA-BA64-6A5BC6071747}" type="pres">
      <dgm:prSet presAssocID="{931911A9-7C1E-4F2C-8ED8-5FF063627B92}" presName="spaceBetweenRectangles" presStyleCnt="0"/>
      <dgm:spPr/>
    </dgm:pt>
    <dgm:pt modelId="{A9291CB3-24AD-4AFF-809A-55E5FD71235E}" type="pres">
      <dgm:prSet presAssocID="{4545A2FD-425C-46F9-AAF0-E529500BBAAE}" presName="parentLin" presStyleCnt="0"/>
      <dgm:spPr/>
    </dgm:pt>
    <dgm:pt modelId="{E4AA78C5-78D8-47B9-B19A-7F074044ACC4}" type="pres">
      <dgm:prSet presAssocID="{4545A2FD-425C-46F9-AAF0-E529500BBAAE}" presName="parentLeftMargin" presStyleLbl="node1" presStyleIdx="0" presStyleCnt="4"/>
      <dgm:spPr/>
    </dgm:pt>
    <dgm:pt modelId="{4DB76373-E75E-4DD2-95C1-9B5FBDF8FB3F}" type="pres">
      <dgm:prSet presAssocID="{4545A2FD-425C-46F9-AAF0-E529500BBAAE}" presName="parentText" presStyleLbl="node1" presStyleIdx="1" presStyleCnt="4">
        <dgm:presLayoutVars>
          <dgm:chMax val="0"/>
          <dgm:bulletEnabled val="1"/>
        </dgm:presLayoutVars>
      </dgm:prSet>
      <dgm:spPr/>
    </dgm:pt>
    <dgm:pt modelId="{B8E80999-19FA-49E6-B797-44DA1BC2E088}" type="pres">
      <dgm:prSet presAssocID="{4545A2FD-425C-46F9-AAF0-E529500BBAAE}" presName="negativeSpace" presStyleCnt="0"/>
      <dgm:spPr/>
    </dgm:pt>
    <dgm:pt modelId="{F8EE3FF0-DBE6-468A-AF70-C5FAC8B0D75E}" type="pres">
      <dgm:prSet presAssocID="{4545A2FD-425C-46F9-AAF0-E529500BBAAE}" presName="childText" presStyleLbl="conFgAcc1" presStyleIdx="1" presStyleCnt="4">
        <dgm:presLayoutVars>
          <dgm:bulletEnabled val="1"/>
        </dgm:presLayoutVars>
      </dgm:prSet>
      <dgm:spPr/>
    </dgm:pt>
    <dgm:pt modelId="{49B7E695-4469-45EB-871B-6D6640726B2C}" type="pres">
      <dgm:prSet presAssocID="{2575BE80-7408-4198-8029-09D240323FAE}" presName="spaceBetweenRectangles" presStyleCnt="0"/>
      <dgm:spPr/>
    </dgm:pt>
    <dgm:pt modelId="{927FEF15-FB03-4CC6-B941-4E7A47850B94}" type="pres">
      <dgm:prSet presAssocID="{6C277755-27C6-4ADE-BD3E-CA70B8C0675A}" presName="parentLin" presStyleCnt="0"/>
      <dgm:spPr/>
    </dgm:pt>
    <dgm:pt modelId="{DED96639-DFFB-4474-8EBB-5D82A3366BF9}" type="pres">
      <dgm:prSet presAssocID="{6C277755-27C6-4ADE-BD3E-CA70B8C0675A}" presName="parentLeftMargin" presStyleLbl="node1" presStyleIdx="1" presStyleCnt="4"/>
      <dgm:spPr/>
    </dgm:pt>
    <dgm:pt modelId="{14BF3065-B99D-40E2-BD1B-33E782E69A1F}" type="pres">
      <dgm:prSet presAssocID="{6C277755-27C6-4ADE-BD3E-CA70B8C0675A}" presName="parentText" presStyleLbl="node1" presStyleIdx="2" presStyleCnt="4" custScaleX="117902">
        <dgm:presLayoutVars>
          <dgm:chMax val="0"/>
          <dgm:bulletEnabled val="1"/>
        </dgm:presLayoutVars>
      </dgm:prSet>
      <dgm:spPr/>
    </dgm:pt>
    <dgm:pt modelId="{FCC5BFE1-E1DA-450C-9C5D-DBBC201D2557}" type="pres">
      <dgm:prSet presAssocID="{6C277755-27C6-4ADE-BD3E-CA70B8C0675A}" presName="negativeSpace" presStyleCnt="0"/>
      <dgm:spPr/>
    </dgm:pt>
    <dgm:pt modelId="{0F112B4D-FDAC-4766-842A-DD6E99282753}" type="pres">
      <dgm:prSet presAssocID="{6C277755-27C6-4ADE-BD3E-CA70B8C0675A}" presName="childText" presStyleLbl="conFgAcc1" presStyleIdx="2" presStyleCnt="4">
        <dgm:presLayoutVars>
          <dgm:bulletEnabled val="1"/>
        </dgm:presLayoutVars>
      </dgm:prSet>
      <dgm:spPr/>
    </dgm:pt>
    <dgm:pt modelId="{B5D2E495-83B6-4E97-993F-E0D8DA346482}" type="pres">
      <dgm:prSet presAssocID="{6448765A-2E73-4E58-9EE9-5CDE5EEDA936}" presName="spaceBetweenRectangles" presStyleCnt="0"/>
      <dgm:spPr/>
    </dgm:pt>
    <dgm:pt modelId="{701646C8-569A-4335-ACEB-BC9943B3804D}" type="pres">
      <dgm:prSet presAssocID="{A4A23850-2ACC-486D-9099-7758A1C1E43C}" presName="parentLin" presStyleCnt="0"/>
      <dgm:spPr/>
    </dgm:pt>
    <dgm:pt modelId="{DE461976-3418-4F42-B0C2-87D17BC7A8AA}" type="pres">
      <dgm:prSet presAssocID="{A4A23850-2ACC-486D-9099-7758A1C1E43C}" presName="parentLeftMargin" presStyleLbl="node1" presStyleIdx="2" presStyleCnt="4"/>
      <dgm:spPr/>
    </dgm:pt>
    <dgm:pt modelId="{2FB29F13-AE98-4382-ABD6-8592595A073C}" type="pres">
      <dgm:prSet presAssocID="{A4A23850-2ACC-486D-9099-7758A1C1E43C}" presName="parentText" presStyleLbl="node1" presStyleIdx="3" presStyleCnt="4" custScaleY="150219">
        <dgm:presLayoutVars>
          <dgm:chMax val="0"/>
          <dgm:bulletEnabled val="1"/>
        </dgm:presLayoutVars>
      </dgm:prSet>
      <dgm:spPr/>
    </dgm:pt>
    <dgm:pt modelId="{ABE9EE5C-D041-4034-BE26-DF94C3E2DFCC}" type="pres">
      <dgm:prSet presAssocID="{A4A23850-2ACC-486D-9099-7758A1C1E43C}" presName="negativeSpace" presStyleCnt="0"/>
      <dgm:spPr/>
    </dgm:pt>
    <dgm:pt modelId="{D3709FA7-1B41-4FB2-AB0F-6234F63D2430}" type="pres">
      <dgm:prSet presAssocID="{A4A23850-2ACC-486D-9099-7758A1C1E43C}" presName="childText" presStyleLbl="conFgAcc1" presStyleIdx="3" presStyleCnt="4">
        <dgm:presLayoutVars>
          <dgm:bulletEnabled val="1"/>
        </dgm:presLayoutVars>
      </dgm:prSet>
      <dgm:spPr/>
    </dgm:pt>
  </dgm:ptLst>
  <dgm:cxnLst>
    <dgm:cxn modelId="{BD4C1E3F-4566-4F73-A202-80A22B5EACCA}" srcId="{F7C80754-472C-4720-B003-E2F23484A776}" destId="{092CC12B-4247-496A-897D-9AE21A89C975}" srcOrd="0" destOrd="0" parTransId="{C9B0B0F3-DE9E-4AC7-B959-745116E002A6}" sibTransId="{931911A9-7C1E-4F2C-8ED8-5FF063627B92}"/>
    <dgm:cxn modelId="{88991D62-C744-441E-B247-08FCD444BCF1}" type="presOf" srcId="{A4A23850-2ACC-486D-9099-7758A1C1E43C}" destId="{DE461976-3418-4F42-B0C2-87D17BC7A8AA}" srcOrd="0" destOrd="0" presId="urn:microsoft.com/office/officeart/2005/8/layout/list1"/>
    <dgm:cxn modelId="{0535E348-70B4-4D66-81B2-21E383B189B4}" type="presOf" srcId="{092CC12B-4247-496A-897D-9AE21A89C975}" destId="{E561EB6D-6543-49FE-AA13-344A3E8A0B3E}" srcOrd="0" destOrd="0" presId="urn:microsoft.com/office/officeart/2005/8/layout/list1"/>
    <dgm:cxn modelId="{B77CA552-B549-49C8-8CAA-7F1904A2A554}" type="presOf" srcId="{6C277755-27C6-4ADE-BD3E-CA70B8C0675A}" destId="{DED96639-DFFB-4474-8EBB-5D82A3366BF9}" srcOrd="0" destOrd="0" presId="urn:microsoft.com/office/officeart/2005/8/layout/list1"/>
    <dgm:cxn modelId="{D436E555-A07A-422E-91EE-8F0A70576967}" srcId="{F7C80754-472C-4720-B003-E2F23484A776}" destId="{6C277755-27C6-4ADE-BD3E-CA70B8C0675A}" srcOrd="2" destOrd="0" parTransId="{9E776086-831E-41F2-87AA-2EF617CBFAA6}" sibTransId="{6448765A-2E73-4E58-9EE9-5CDE5EEDA936}"/>
    <dgm:cxn modelId="{1AB11A76-496F-4DD6-8F48-380A34DF6F7A}" srcId="{F7C80754-472C-4720-B003-E2F23484A776}" destId="{A4A23850-2ACC-486D-9099-7758A1C1E43C}" srcOrd="3" destOrd="0" parTransId="{606CDA07-C028-41AC-84B2-9E3AFE391148}" sibTransId="{9EF56BD7-6269-4387-B0C0-5F188EB5C608}"/>
    <dgm:cxn modelId="{6449FC9A-5315-4ABE-B1EA-41F660863288}" type="presOf" srcId="{F7C80754-472C-4720-B003-E2F23484A776}" destId="{3D352142-0CFE-4E89-AA8A-213702C5C575}" srcOrd="0" destOrd="0" presId="urn:microsoft.com/office/officeart/2005/8/layout/list1"/>
    <dgm:cxn modelId="{0C2CA7B3-3601-45E0-8764-B04309A06683}" type="presOf" srcId="{4545A2FD-425C-46F9-AAF0-E529500BBAAE}" destId="{E4AA78C5-78D8-47B9-B19A-7F074044ACC4}" srcOrd="0" destOrd="0" presId="urn:microsoft.com/office/officeart/2005/8/layout/list1"/>
    <dgm:cxn modelId="{53325ABB-D4C7-4E38-B52A-2E3A65DAF4EB}" type="presOf" srcId="{A4A23850-2ACC-486D-9099-7758A1C1E43C}" destId="{2FB29F13-AE98-4382-ABD6-8592595A073C}" srcOrd="1" destOrd="0" presId="urn:microsoft.com/office/officeart/2005/8/layout/list1"/>
    <dgm:cxn modelId="{C46884C5-6B93-4471-9B7F-D8D9FF6838C1}" type="presOf" srcId="{092CC12B-4247-496A-897D-9AE21A89C975}" destId="{FE87182B-3A3F-48CB-935C-D48E392098C5}" srcOrd="1" destOrd="0" presId="urn:microsoft.com/office/officeart/2005/8/layout/list1"/>
    <dgm:cxn modelId="{36D078D4-46D8-4534-A2D3-292AFB15E4F6}" srcId="{F7C80754-472C-4720-B003-E2F23484A776}" destId="{4545A2FD-425C-46F9-AAF0-E529500BBAAE}" srcOrd="1" destOrd="0" parTransId="{E78CE02C-42EF-4F19-956E-E93D2AED7436}" sibTransId="{2575BE80-7408-4198-8029-09D240323FAE}"/>
    <dgm:cxn modelId="{DA3E1DE4-2971-45CA-AA36-F5683A64E306}" type="presOf" srcId="{6C277755-27C6-4ADE-BD3E-CA70B8C0675A}" destId="{14BF3065-B99D-40E2-BD1B-33E782E69A1F}" srcOrd="1" destOrd="0" presId="urn:microsoft.com/office/officeart/2005/8/layout/list1"/>
    <dgm:cxn modelId="{785980FB-7C95-407F-9E6B-1DC968E16963}" type="presOf" srcId="{4545A2FD-425C-46F9-AAF0-E529500BBAAE}" destId="{4DB76373-E75E-4DD2-95C1-9B5FBDF8FB3F}" srcOrd="1" destOrd="0" presId="urn:microsoft.com/office/officeart/2005/8/layout/list1"/>
    <dgm:cxn modelId="{EC9D7B90-1B8E-4C5D-BFF3-7E9EBC68F538}" type="presParOf" srcId="{3D352142-0CFE-4E89-AA8A-213702C5C575}" destId="{194D0DD7-31F8-481B-B088-3F564F43DF71}" srcOrd="0" destOrd="0" presId="urn:microsoft.com/office/officeart/2005/8/layout/list1"/>
    <dgm:cxn modelId="{E1308A93-DD2C-43AD-BA43-446549216642}" type="presParOf" srcId="{194D0DD7-31F8-481B-B088-3F564F43DF71}" destId="{E561EB6D-6543-49FE-AA13-344A3E8A0B3E}" srcOrd="0" destOrd="0" presId="urn:microsoft.com/office/officeart/2005/8/layout/list1"/>
    <dgm:cxn modelId="{1993E156-0AFA-4C56-9715-4D5AC6FC1F22}" type="presParOf" srcId="{194D0DD7-31F8-481B-B088-3F564F43DF71}" destId="{FE87182B-3A3F-48CB-935C-D48E392098C5}" srcOrd="1" destOrd="0" presId="urn:microsoft.com/office/officeart/2005/8/layout/list1"/>
    <dgm:cxn modelId="{AD9B6D94-3D6A-45CB-907F-120BFBABCDE7}" type="presParOf" srcId="{3D352142-0CFE-4E89-AA8A-213702C5C575}" destId="{5A28E41B-295A-4706-866F-59E1953C1644}" srcOrd="1" destOrd="0" presId="urn:microsoft.com/office/officeart/2005/8/layout/list1"/>
    <dgm:cxn modelId="{7D508915-7989-413C-AE0C-AEE825C8F0D3}" type="presParOf" srcId="{3D352142-0CFE-4E89-AA8A-213702C5C575}" destId="{BE460D04-FA95-4C1C-8406-ABE21E6EC15F}" srcOrd="2" destOrd="0" presId="urn:microsoft.com/office/officeart/2005/8/layout/list1"/>
    <dgm:cxn modelId="{C3518CFC-3785-4FE6-A9AD-B5D680116B9A}" type="presParOf" srcId="{3D352142-0CFE-4E89-AA8A-213702C5C575}" destId="{38FEAC33-3AD0-4BAA-BA64-6A5BC6071747}" srcOrd="3" destOrd="0" presId="urn:microsoft.com/office/officeart/2005/8/layout/list1"/>
    <dgm:cxn modelId="{3B59E113-67B5-428F-B651-93BC0E2290B5}" type="presParOf" srcId="{3D352142-0CFE-4E89-AA8A-213702C5C575}" destId="{A9291CB3-24AD-4AFF-809A-55E5FD71235E}" srcOrd="4" destOrd="0" presId="urn:microsoft.com/office/officeart/2005/8/layout/list1"/>
    <dgm:cxn modelId="{33D5DF24-7680-4A79-8EC9-FB1A56D72E0A}" type="presParOf" srcId="{A9291CB3-24AD-4AFF-809A-55E5FD71235E}" destId="{E4AA78C5-78D8-47B9-B19A-7F074044ACC4}" srcOrd="0" destOrd="0" presId="urn:microsoft.com/office/officeart/2005/8/layout/list1"/>
    <dgm:cxn modelId="{4977B701-933F-4C39-8AE0-E812B6C38E29}" type="presParOf" srcId="{A9291CB3-24AD-4AFF-809A-55E5FD71235E}" destId="{4DB76373-E75E-4DD2-95C1-9B5FBDF8FB3F}" srcOrd="1" destOrd="0" presId="urn:microsoft.com/office/officeart/2005/8/layout/list1"/>
    <dgm:cxn modelId="{71D0B961-6635-415B-AC2C-B2467C2D4CBB}" type="presParOf" srcId="{3D352142-0CFE-4E89-AA8A-213702C5C575}" destId="{B8E80999-19FA-49E6-B797-44DA1BC2E088}" srcOrd="5" destOrd="0" presId="urn:microsoft.com/office/officeart/2005/8/layout/list1"/>
    <dgm:cxn modelId="{54BCEA6E-EE77-40AB-8872-066E1CDBF89B}" type="presParOf" srcId="{3D352142-0CFE-4E89-AA8A-213702C5C575}" destId="{F8EE3FF0-DBE6-468A-AF70-C5FAC8B0D75E}" srcOrd="6" destOrd="0" presId="urn:microsoft.com/office/officeart/2005/8/layout/list1"/>
    <dgm:cxn modelId="{162F4308-BFF6-468B-80E8-62991D557F4A}" type="presParOf" srcId="{3D352142-0CFE-4E89-AA8A-213702C5C575}" destId="{49B7E695-4469-45EB-871B-6D6640726B2C}" srcOrd="7" destOrd="0" presId="urn:microsoft.com/office/officeart/2005/8/layout/list1"/>
    <dgm:cxn modelId="{510D70E7-C7C7-4992-BF90-8E3DC27C4C53}" type="presParOf" srcId="{3D352142-0CFE-4E89-AA8A-213702C5C575}" destId="{927FEF15-FB03-4CC6-B941-4E7A47850B94}" srcOrd="8" destOrd="0" presId="urn:microsoft.com/office/officeart/2005/8/layout/list1"/>
    <dgm:cxn modelId="{24AE2F93-8648-453C-A9DB-566064B0AC1C}" type="presParOf" srcId="{927FEF15-FB03-4CC6-B941-4E7A47850B94}" destId="{DED96639-DFFB-4474-8EBB-5D82A3366BF9}" srcOrd="0" destOrd="0" presId="urn:microsoft.com/office/officeart/2005/8/layout/list1"/>
    <dgm:cxn modelId="{212FAAA2-CEBC-4BCC-BF70-744998B1CC0A}" type="presParOf" srcId="{927FEF15-FB03-4CC6-B941-4E7A47850B94}" destId="{14BF3065-B99D-40E2-BD1B-33E782E69A1F}" srcOrd="1" destOrd="0" presId="urn:microsoft.com/office/officeart/2005/8/layout/list1"/>
    <dgm:cxn modelId="{1755C9DB-9B69-4AAD-A53B-05742D2CBBA9}" type="presParOf" srcId="{3D352142-0CFE-4E89-AA8A-213702C5C575}" destId="{FCC5BFE1-E1DA-450C-9C5D-DBBC201D2557}" srcOrd="9" destOrd="0" presId="urn:microsoft.com/office/officeart/2005/8/layout/list1"/>
    <dgm:cxn modelId="{C1374793-4A5B-45FC-83FA-06500469338A}" type="presParOf" srcId="{3D352142-0CFE-4E89-AA8A-213702C5C575}" destId="{0F112B4D-FDAC-4766-842A-DD6E99282753}" srcOrd="10" destOrd="0" presId="urn:microsoft.com/office/officeart/2005/8/layout/list1"/>
    <dgm:cxn modelId="{F7139A5B-677B-4910-988A-ABEDDE9F5C64}" type="presParOf" srcId="{3D352142-0CFE-4E89-AA8A-213702C5C575}" destId="{B5D2E495-83B6-4E97-993F-E0D8DA346482}" srcOrd="11" destOrd="0" presId="urn:microsoft.com/office/officeart/2005/8/layout/list1"/>
    <dgm:cxn modelId="{387966CA-B44F-44E9-91AE-EAAAEEE2489D}" type="presParOf" srcId="{3D352142-0CFE-4E89-AA8A-213702C5C575}" destId="{701646C8-569A-4335-ACEB-BC9943B3804D}" srcOrd="12" destOrd="0" presId="urn:microsoft.com/office/officeart/2005/8/layout/list1"/>
    <dgm:cxn modelId="{9B2B3BE6-10F2-4303-8941-1FF77D9A3973}" type="presParOf" srcId="{701646C8-569A-4335-ACEB-BC9943B3804D}" destId="{DE461976-3418-4F42-B0C2-87D17BC7A8AA}" srcOrd="0" destOrd="0" presId="urn:microsoft.com/office/officeart/2005/8/layout/list1"/>
    <dgm:cxn modelId="{64FA7AAC-864D-4777-889D-3565E6825AD8}" type="presParOf" srcId="{701646C8-569A-4335-ACEB-BC9943B3804D}" destId="{2FB29F13-AE98-4382-ABD6-8592595A073C}" srcOrd="1" destOrd="0" presId="urn:microsoft.com/office/officeart/2005/8/layout/list1"/>
    <dgm:cxn modelId="{72FA8C72-9E2D-448E-B455-C497FA6B3E82}" type="presParOf" srcId="{3D352142-0CFE-4E89-AA8A-213702C5C575}" destId="{ABE9EE5C-D041-4034-BE26-DF94C3E2DFCC}" srcOrd="13" destOrd="0" presId="urn:microsoft.com/office/officeart/2005/8/layout/list1"/>
    <dgm:cxn modelId="{97B8BB00-C071-4E84-BE87-B3B01B5335FA}" type="presParOf" srcId="{3D352142-0CFE-4E89-AA8A-213702C5C575}" destId="{D3709FA7-1B41-4FB2-AB0F-6234F63D243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60D04-FA95-4C1C-8406-ABE21E6EC15F}">
      <dsp:nvSpPr>
        <dsp:cNvPr id="0" name=""/>
        <dsp:cNvSpPr/>
      </dsp:nvSpPr>
      <dsp:spPr>
        <a:xfrm>
          <a:off x="0" y="450508"/>
          <a:ext cx="8190523"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87182B-3A3F-48CB-935C-D48E392098C5}">
      <dsp:nvSpPr>
        <dsp:cNvPr id="0" name=""/>
        <dsp:cNvSpPr/>
      </dsp:nvSpPr>
      <dsp:spPr>
        <a:xfrm>
          <a:off x="409526" y="37228"/>
          <a:ext cx="5733366"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08" tIns="0" rIns="216708" bIns="0" numCol="1" spcCol="1270" anchor="ctr" anchorCtr="0">
          <a:noAutofit/>
        </a:bodyPr>
        <a:lstStyle/>
        <a:p>
          <a:pPr marL="0" lvl="0" indent="0" algn="l" defTabSz="1244600">
            <a:lnSpc>
              <a:spcPct val="90000"/>
            </a:lnSpc>
            <a:spcBef>
              <a:spcPct val="0"/>
            </a:spcBef>
            <a:spcAft>
              <a:spcPct val="35000"/>
            </a:spcAft>
            <a:buNone/>
          </a:pPr>
          <a:r>
            <a:rPr lang="en-US" sz="2800" kern="1200" dirty="0"/>
            <a:t>Opportunity of being heard before passing the order – </a:t>
          </a:r>
          <a:r>
            <a:rPr lang="en-US" sz="2000" b="1" i="1" kern="1200" dirty="0">
              <a:solidFill>
                <a:srgbClr val="FF0000"/>
              </a:solidFill>
            </a:rPr>
            <a:t>107(8)</a:t>
          </a:r>
          <a:endParaRPr lang="en-US" sz="2800" b="1" i="1" kern="1200" dirty="0">
            <a:solidFill>
              <a:srgbClr val="FF0000"/>
            </a:solidFill>
          </a:endParaRPr>
        </a:p>
      </dsp:txBody>
      <dsp:txXfrm>
        <a:off x="449875" y="77577"/>
        <a:ext cx="5652668" cy="745862"/>
      </dsp:txXfrm>
    </dsp:sp>
    <dsp:sp modelId="{F8EE3FF0-DBE6-468A-AF70-C5FAC8B0D75E}">
      <dsp:nvSpPr>
        <dsp:cNvPr id="0" name=""/>
        <dsp:cNvSpPr/>
      </dsp:nvSpPr>
      <dsp:spPr>
        <a:xfrm>
          <a:off x="0" y="1720588"/>
          <a:ext cx="8190523"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B76373-E75E-4DD2-95C1-9B5FBDF8FB3F}">
      <dsp:nvSpPr>
        <dsp:cNvPr id="0" name=""/>
        <dsp:cNvSpPr/>
      </dsp:nvSpPr>
      <dsp:spPr>
        <a:xfrm>
          <a:off x="409526" y="1307308"/>
          <a:ext cx="5733366"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08" tIns="0" rIns="216708" bIns="0" numCol="1" spcCol="1270" anchor="ctr" anchorCtr="0">
          <a:noAutofit/>
        </a:bodyPr>
        <a:lstStyle/>
        <a:p>
          <a:pPr marL="0" lvl="0" indent="0" algn="l" defTabSz="1244600">
            <a:lnSpc>
              <a:spcPct val="90000"/>
            </a:lnSpc>
            <a:spcBef>
              <a:spcPct val="0"/>
            </a:spcBef>
            <a:spcAft>
              <a:spcPct val="35000"/>
            </a:spcAft>
            <a:buNone/>
          </a:pPr>
          <a:r>
            <a:rPr lang="en-US" sz="2800" kern="1200" dirty="0"/>
            <a:t>Maximum 3 adjournments for hearing on sufficient cause – </a:t>
          </a:r>
          <a:r>
            <a:rPr lang="en-US" sz="2000" b="1" i="1" kern="1200" dirty="0">
              <a:solidFill>
                <a:srgbClr val="FF0000"/>
              </a:solidFill>
            </a:rPr>
            <a:t>107(9)</a:t>
          </a:r>
          <a:endParaRPr lang="en-US" sz="2800" b="1" i="1" kern="1200" dirty="0">
            <a:solidFill>
              <a:srgbClr val="FF0000"/>
            </a:solidFill>
          </a:endParaRPr>
        </a:p>
      </dsp:txBody>
      <dsp:txXfrm>
        <a:off x="449875" y="1347657"/>
        <a:ext cx="5652668" cy="745862"/>
      </dsp:txXfrm>
    </dsp:sp>
    <dsp:sp modelId="{0F112B4D-FDAC-4766-842A-DD6E99282753}">
      <dsp:nvSpPr>
        <dsp:cNvPr id="0" name=""/>
        <dsp:cNvSpPr/>
      </dsp:nvSpPr>
      <dsp:spPr>
        <a:xfrm>
          <a:off x="0" y="2990668"/>
          <a:ext cx="8190523"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BF3065-B99D-40E2-BD1B-33E782E69A1F}">
      <dsp:nvSpPr>
        <dsp:cNvPr id="0" name=""/>
        <dsp:cNvSpPr/>
      </dsp:nvSpPr>
      <dsp:spPr>
        <a:xfrm>
          <a:off x="409526" y="2577388"/>
          <a:ext cx="6759753"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08" tIns="0" rIns="216708" bIns="0" numCol="1" spcCol="1270" anchor="ctr" anchorCtr="0">
          <a:noAutofit/>
        </a:bodyPr>
        <a:lstStyle/>
        <a:p>
          <a:pPr marL="0" lvl="0" indent="0" algn="l" defTabSz="1244600">
            <a:lnSpc>
              <a:spcPct val="90000"/>
            </a:lnSpc>
            <a:spcBef>
              <a:spcPct val="0"/>
            </a:spcBef>
            <a:spcAft>
              <a:spcPct val="35000"/>
            </a:spcAft>
            <a:buNone/>
          </a:pPr>
          <a:r>
            <a:rPr lang="en-US" sz="2800" kern="1200" dirty="0"/>
            <a:t>Appellant can add grounds during the hearing if not omitted willfully – </a:t>
          </a:r>
          <a:r>
            <a:rPr lang="en-US" sz="2000" b="1" i="1" kern="1200" dirty="0">
              <a:solidFill>
                <a:srgbClr val="FF0000"/>
              </a:solidFill>
            </a:rPr>
            <a:t>107(10)</a:t>
          </a:r>
          <a:endParaRPr lang="en-US" sz="2800" b="1" i="1" kern="1200" dirty="0">
            <a:solidFill>
              <a:srgbClr val="FF0000"/>
            </a:solidFill>
          </a:endParaRPr>
        </a:p>
      </dsp:txBody>
      <dsp:txXfrm>
        <a:off x="449875" y="2617737"/>
        <a:ext cx="6679055" cy="745862"/>
      </dsp:txXfrm>
    </dsp:sp>
    <dsp:sp modelId="{D3709FA7-1B41-4FB2-AB0F-6234F63D2430}">
      <dsp:nvSpPr>
        <dsp:cNvPr id="0" name=""/>
        <dsp:cNvSpPr/>
      </dsp:nvSpPr>
      <dsp:spPr>
        <a:xfrm>
          <a:off x="0" y="4675838"/>
          <a:ext cx="8190523"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B29F13-AE98-4382-ABD6-8592595A073C}">
      <dsp:nvSpPr>
        <dsp:cNvPr id="0" name=""/>
        <dsp:cNvSpPr/>
      </dsp:nvSpPr>
      <dsp:spPr>
        <a:xfrm>
          <a:off x="409526" y="3847468"/>
          <a:ext cx="5733366" cy="12416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08" tIns="0" rIns="216708" bIns="0" numCol="1" spcCol="1270" anchor="ctr" anchorCtr="0">
          <a:noAutofit/>
        </a:bodyPr>
        <a:lstStyle/>
        <a:p>
          <a:pPr marL="0" lvl="0" indent="0" algn="l" defTabSz="1244600">
            <a:lnSpc>
              <a:spcPct val="90000"/>
            </a:lnSpc>
            <a:spcBef>
              <a:spcPct val="0"/>
            </a:spcBef>
            <a:spcAft>
              <a:spcPct val="35000"/>
            </a:spcAft>
            <a:buNone/>
          </a:pPr>
          <a:r>
            <a:rPr lang="en-US" sz="2800" kern="1200" dirty="0"/>
            <a:t>The order passed in writing along with the reasons for the decision as well. </a:t>
          </a:r>
        </a:p>
      </dsp:txBody>
      <dsp:txXfrm>
        <a:off x="470138" y="3908080"/>
        <a:ext cx="5612142" cy="11204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28B5E2-F782-27C0-9BB1-007F9F528F63}"/>
              </a:ext>
            </a:extLst>
          </p:cNvPr>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IN"/>
          </a:p>
        </p:txBody>
      </p:sp>
      <p:sp>
        <p:nvSpPr>
          <p:cNvPr id="3" name="Date Placeholder 2">
            <a:extLst>
              <a:ext uri="{FF2B5EF4-FFF2-40B4-BE49-F238E27FC236}">
                <a16:creationId xmlns:a16="http://schemas.microsoft.com/office/drawing/2014/main" id="{1D30E438-6DEF-699E-AD13-FC8CA76B0CBA}"/>
              </a:ext>
            </a:extLst>
          </p:cNvPr>
          <p:cNvSpPr>
            <a:spLocks noGrp="1"/>
          </p:cNvSpPr>
          <p:nvPr>
            <p:ph type="dt" sz="quarter" idx="1"/>
          </p:nvPr>
        </p:nvSpPr>
        <p:spPr>
          <a:xfrm>
            <a:off x="3967341" y="0"/>
            <a:ext cx="3035088" cy="466116"/>
          </a:xfrm>
          <a:prstGeom prst="rect">
            <a:avLst/>
          </a:prstGeom>
        </p:spPr>
        <p:txBody>
          <a:bodyPr vert="horz" lIns="93104" tIns="46552" rIns="93104" bIns="46552" rtlCol="0"/>
          <a:lstStyle>
            <a:lvl1pPr algn="r">
              <a:defRPr sz="1200"/>
            </a:lvl1pPr>
          </a:lstStyle>
          <a:p>
            <a:fld id="{145F9F4B-FA12-4591-9770-D241CBCA01A9}" type="datetimeFigureOut">
              <a:rPr lang="en-IN" smtClean="0"/>
              <a:t>25-04-2024</a:t>
            </a:fld>
            <a:endParaRPr lang="en-IN"/>
          </a:p>
        </p:txBody>
      </p:sp>
      <p:sp>
        <p:nvSpPr>
          <p:cNvPr id="4" name="Footer Placeholder 3">
            <a:extLst>
              <a:ext uri="{FF2B5EF4-FFF2-40B4-BE49-F238E27FC236}">
                <a16:creationId xmlns:a16="http://schemas.microsoft.com/office/drawing/2014/main" id="{3E816EFC-0E8D-81C4-EAF9-8BA178D049F5}"/>
              </a:ext>
            </a:extLst>
          </p:cNvPr>
          <p:cNvSpPr>
            <a:spLocks noGrp="1"/>
          </p:cNvSpPr>
          <p:nvPr>
            <p:ph type="ftr" sz="quarter" idx="2"/>
          </p:nvPr>
        </p:nvSpPr>
        <p:spPr>
          <a:xfrm>
            <a:off x="0" y="8823936"/>
            <a:ext cx="3035088" cy="466115"/>
          </a:xfrm>
          <a:prstGeom prst="rect">
            <a:avLst/>
          </a:prstGeom>
        </p:spPr>
        <p:txBody>
          <a:bodyPr vert="horz" lIns="93104" tIns="46552" rIns="93104" bIns="46552"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A4F0F2C4-1F6F-6BE5-7A0C-897B7A054EA1}"/>
              </a:ext>
            </a:extLst>
          </p:cNvPr>
          <p:cNvSpPr>
            <a:spLocks noGrp="1"/>
          </p:cNvSpPr>
          <p:nvPr>
            <p:ph type="sldNum" sz="quarter" idx="3"/>
          </p:nvPr>
        </p:nvSpPr>
        <p:spPr>
          <a:xfrm>
            <a:off x="3967341" y="8823936"/>
            <a:ext cx="3035088" cy="466115"/>
          </a:xfrm>
          <a:prstGeom prst="rect">
            <a:avLst/>
          </a:prstGeom>
        </p:spPr>
        <p:txBody>
          <a:bodyPr vert="horz" lIns="93104" tIns="46552" rIns="93104" bIns="46552" rtlCol="0" anchor="b"/>
          <a:lstStyle>
            <a:lvl1pPr algn="r">
              <a:defRPr sz="1200"/>
            </a:lvl1pPr>
          </a:lstStyle>
          <a:p>
            <a:fld id="{9AE8B518-3A99-4382-9465-09E1C7448752}" type="slidenum">
              <a:rPr lang="en-IN" smtClean="0"/>
              <a:t>‹#›</a:t>
            </a:fld>
            <a:endParaRPr lang="en-IN"/>
          </a:p>
        </p:txBody>
      </p:sp>
    </p:spTree>
    <p:extLst>
      <p:ext uri="{BB962C8B-B14F-4D97-AF65-F5344CB8AC3E}">
        <p14:creationId xmlns:p14="http://schemas.microsoft.com/office/powerpoint/2010/main" val="1910991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55BCE98B-0478-470A-82A2-D54E8854D1F3}" type="datetimeFigureOut">
              <a:rPr lang="en-US" smtClean="0"/>
              <a:t>4/25/2024</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AD0F7954-9949-49C7-9CE7-513BEA2B7522}" type="slidenum">
              <a:rPr lang="en-US" smtClean="0"/>
              <a:t>‹#›</a:t>
            </a:fld>
            <a:endParaRPr lang="en-US"/>
          </a:p>
        </p:txBody>
      </p:sp>
    </p:spTree>
    <p:extLst>
      <p:ext uri="{BB962C8B-B14F-4D97-AF65-F5344CB8AC3E}">
        <p14:creationId xmlns:p14="http://schemas.microsoft.com/office/powerpoint/2010/main" val="1779876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0" y="1300163"/>
            <a:ext cx="6237288" cy="3508375"/>
          </a:xfrm>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4"/>
          </p:nvPr>
        </p:nvSpPr>
        <p:spPr/>
        <p:txBody>
          <a:bodyPr/>
          <a:lstStyle/>
          <a:p>
            <a:r>
              <a:rPr lang="en-IN" dirty="0"/>
              <a:t>Hiregange and Associates</a:t>
            </a:r>
          </a:p>
        </p:txBody>
      </p:sp>
      <p:sp>
        <p:nvSpPr>
          <p:cNvPr id="5" name="Slide Number Placeholder 4"/>
          <p:cNvSpPr>
            <a:spLocks noGrp="1"/>
          </p:cNvSpPr>
          <p:nvPr>
            <p:ph type="sldNum" sz="quarter" idx="5"/>
          </p:nvPr>
        </p:nvSpPr>
        <p:spPr/>
        <p:txBody>
          <a:bodyPr/>
          <a:lstStyle/>
          <a:p>
            <a:fld id="{7A2FF627-0BAB-4C00-826C-8E6B3F09FE08}" type="slidenum">
              <a:rPr lang="en-IN" smtClean="0"/>
              <a:t>1</a:t>
            </a:fld>
            <a:endParaRPr lang="en-IN" dirty="0"/>
          </a:p>
        </p:txBody>
      </p:sp>
    </p:spTree>
    <p:extLst>
      <p:ext uri="{BB962C8B-B14F-4D97-AF65-F5344CB8AC3E}">
        <p14:creationId xmlns:p14="http://schemas.microsoft.com/office/powerpoint/2010/main" val="2525403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2DBD6-7DFC-4637-9744-AC487921E3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8143DF-80AF-49AC-8D45-DC1BB7BFE0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B9D0E0-396C-4880-8794-A21E4010EE7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B1523E9-DB91-401F-A670-9B082A35C1F3}"/>
              </a:ext>
            </a:extLst>
          </p:cNvPr>
          <p:cNvSpPr>
            <a:spLocks noGrp="1"/>
          </p:cNvSpPr>
          <p:nvPr>
            <p:ph type="ftr" sz="quarter" idx="11"/>
          </p:nvPr>
        </p:nvSpPr>
        <p:spPr/>
        <p:txBody>
          <a:bodyPr/>
          <a:lstStyle/>
          <a:p>
            <a:r>
              <a:rPr lang="en-US"/>
              <a:t>CA Gagan Kedia | Hiregange Academy</a:t>
            </a:r>
          </a:p>
        </p:txBody>
      </p:sp>
      <p:sp>
        <p:nvSpPr>
          <p:cNvPr id="6" name="Slide Number Placeholder 5">
            <a:extLst>
              <a:ext uri="{FF2B5EF4-FFF2-40B4-BE49-F238E27FC236}">
                <a16:creationId xmlns:a16="http://schemas.microsoft.com/office/drawing/2014/main" id="{F1E282B7-8BAB-49EF-BD51-80D529AA4C2C}"/>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2440026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A181-88AE-448C-80C3-6A42C91AE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449CDF-8ACB-41D7-BFE6-FCBA81307A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8180D-E7F8-49B2-AF7F-43947FD14BC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42C6298-1090-478C-A566-60E5B4294CE6}"/>
              </a:ext>
            </a:extLst>
          </p:cNvPr>
          <p:cNvSpPr>
            <a:spLocks noGrp="1"/>
          </p:cNvSpPr>
          <p:nvPr>
            <p:ph type="ftr" sz="quarter" idx="11"/>
          </p:nvPr>
        </p:nvSpPr>
        <p:spPr/>
        <p:txBody>
          <a:bodyPr/>
          <a:lstStyle/>
          <a:p>
            <a:r>
              <a:rPr lang="en-US"/>
              <a:t>CA Gagan Kedia | Hiregange Academy</a:t>
            </a:r>
          </a:p>
        </p:txBody>
      </p:sp>
      <p:sp>
        <p:nvSpPr>
          <p:cNvPr id="6" name="Slide Number Placeholder 5">
            <a:extLst>
              <a:ext uri="{FF2B5EF4-FFF2-40B4-BE49-F238E27FC236}">
                <a16:creationId xmlns:a16="http://schemas.microsoft.com/office/drawing/2014/main" id="{4229E150-DEA4-4B1B-B61C-EE7B9567F6B8}"/>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347813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0471BB-7DB9-407F-B155-580BDAC7B9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844E1D-9C86-4E48-853D-585BE16B67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C1841-7551-46E2-8654-556862DD7DE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E7D781E-C4CD-436C-BD8E-BACD8E992CD7}"/>
              </a:ext>
            </a:extLst>
          </p:cNvPr>
          <p:cNvSpPr>
            <a:spLocks noGrp="1"/>
          </p:cNvSpPr>
          <p:nvPr>
            <p:ph type="ftr" sz="quarter" idx="11"/>
          </p:nvPr>
        </p:nvSpPr>
        <p:spPr/>
        <p:txBody>
          <a:bodyPr/>
          <a:lstStyle/>
          <a:p>
            <a:r>
              <a:rPr lang="en-US"/>
              <a:t>CA Gagan Kedia | Hiregange Academy</a:t>
            </a:r>
          </a:p>
        </p:txBody>
      </p:sp>
      <p:sp>
        <p:nvSpPr>
          <p:cNvPr id="6" name="Slide Number Placeholder 5">
            <a:extLst>
              <a:ext uri="{FF2B5EF4-FFF2-40B4-BE49-F238E27FC236}">
                <a16:creationId xmlns:a16="http://schemas.microsoft.com/office/drawing/2014/main" id="{7B067EC0-75B8-4BCE-B095-71A0DDAF3B90}"/>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2586080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10" name="Freeform 9"/>
          <p:cNvSpPr>
            <a:spLocks noChangeAspect="1"/>
          </p:cNvSpPr>
          <p:nvPr userDrawn="1"/>
        </p:nvSpPr>
        <p:spPr bwMode="gray">
          <a:xfrm>
            <a:off x="1" y="0"/>
            <a:ext cx="9457899" cy="6857999"/>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lIns="107287" tIns="53643" rIns="107287" bIns="53643"/>
          <a:lstStyle/>
          <a:p>
            <a:pPr marL="0" algn="l" defTabSz="1072813" rtl="0" eaLnBrk="1" fontAlgn="base" latinLnBrk="0" hangingPunct="1">
              <a:spcBef>
                <a:spcPct val="50000"/>
              </a:spcBef>
              <a:spcAft>
                <a:spcPct val="0"/>
              </a:spcAft>
              <a:defRPr/>
            </a:pPr>
            <a:endParaRPr lang="en-GB" sz="2100" b="1" kern="1200" dirty="0">
              <a:solidFill>
                <a:schemeClr val="tx1"/>
              </a:solidFill>
              <a:latin typeface="+mn-lt"/>
              <a:ea typeface="+mn-ea"/>
              <a:cs typeface="+mn-cs"/>
            </a:endParaRPr>
          </a:p>
        </p:txBody>
      </p:sp>
      <p:sp>
        <p:nvSpPr>
          <p:cNvPr id="9" name="Text Placeholder 8"/>
          <p:cNvSpPr>
            <a:spLocks noGrp="1"/>
          </p:cNvSpPr>
          <p:nvPr>
            <p:ph type="body" sz="quarter" idx="13"/>
          </p:nvPr>
        </p:nvSpPr>
        <p:spPr>
          <a:xfrm>
            <a:off x="305128" y="969455"/>
            <a:ext cx="5103813" cy="792163"/>
          </a:xfrm>
        </p:spPr>
        <p:txBody>
          <a:bodyPr>
            <a:noAutofit/>
          </a:bodyPr>
          <a:lstStyle>
            <a:lvl1pPr marL="0" indent="0" algn="ctr">
              <a:buNone/>
              <a:defRPr sz="2400" b="1">
                <a:solidFill>
                  <a:schemeClr val="bg1"/>
                </a:solidFill>
                <a:latin typeface="Cambria" panose="02040503050406030204" pitchFamily="18" charset="0"/>
                <a:ea typeface="Cambria" panose="02040503050406030204" pitchFamily="18" charset="0"/>
              </a:defRPr>
            </a:lvl1pPr>
            <a:lvl2pPr>
              <a:defRPr sz="2400">
                <a:solidFill>
                  <a:schemeClr val="bg1"/>
                </a:solidFill>
                <a:latin typeface="Cambria" panose="02040503050406030204" pitchFamily="18" charset="0"/>
                <a:ea typeface="Cambria" panose="02040503050406030204" pitchFamily="18" charset="0"/>
              </a:defRPr>
            </a:lvl2pPr>
            <a:lvl3pPr>
              <a:defRPr sz="2400">
                <a:solidFill>
                  <a:schemeClr val="bg1"/>
                </a:solidFill>
                <a:latin typeface="Cambria" panose="02040503050406030204" pitchFamily="18" charset="0"/>
                <a:ea typeface="Cambria" panose="02040503050406030204" pitchFamily="18" charset="0"/>
              </a:defRPr>
            </a:lvl3pPr>
            <a:lvl4pPr>
              <a:defRPr sz="2400">
                <a:solidFill>
                  <a:schemeClr val="bg1"/>
                </a:solidFill>
                <a:latin typeface="Cambria" panose="02040503050406030204" pitchFamily="18" charset="0"/>
                <a:ea typeface="Cambria" panose="02040503050406030204" pitchFamily="18" charset="0"/>
              </a:defRPr>
            </a:lvl4pPr>
            <a:lvl5pPr>
              <a:defRPr sz="2400">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17" name="Text Placeholder 16"/>
          <p:cNvSpPr>
            <a:spLocks noGrp="1"/>
          </p:cNvSpPr>
          <p:nvPr>
            <p:ph type="body" sz="quarter" idx="14"/>
          </p:nvPr>
        </p:nvSpPr>
        <p:spPr>
          <a:xfrm>
            <a:off x="468907" y="2623778"/>
            <a:ext cx="4799132" cy="928688"/>
          </a:xfrm>
        </p:spPr>
        <p:txBody>
          <a:bodyPr>
            <a:noAutofit/>
          </a:bodyPr>
          <a:lstStyle>
            <a:lvl1pPr marL="0" indent="0" algn="ctr">
              <a:buNone/>
              <a:defRPr sz="2400" b="1">
                <a:solidFill>
                  <a:schemeClr val="bg1"/>
                </a:solidFill>
                <a:latin typeface="Cambria" panose="02040503050406030204" pitchFamily="18" charset="0"/>
                <a:ea typeface="Cambria" panose="02040503050406030204" pitchFamily="18" charset="0"/>
              </a:defRPr>
            </a:lvl1pPr>
            <a:lvl2pPr>
              <a:defRPr sz="2000">
                <a:solidFill>
                  <a:schemeClr val="bg1"/>
                </a:solidFill>
                <a:latin typeface="Cambria" panose="02040503050406030204" pitchFamily="18" charset="0"/>
                <a:ea typeface="Cambria" panose="02040503050406030204" pitchFamily="18" charset="0"/>
              </a:defRPr>
            </a:lvl2pPr>
            <a:lvl3pPr>
              <a:defRPr sz="2000">
                <a:solidFill>
                  <a:schemeClr val="bg1"/>
                </a:solidFill>
                <a:latin typeface="Cambria" panose="02040503050406030204" pitchFamily="18" charset="0"/>
                <a:ea typeface="Cambria" panose="02040503050406030204" pitchFamily="18" charset="0"/>
              </a:defRPr>
            </a:lvl3pPr>
            <a:lvl4pPr>
              <a:defRPr sz="2000">
                <a:solidFill>
                  <a:schemeClr val="bg1"/>
                </a:solidFill>
                <a:latin typeface="Cambria" panose="02040503050406030204" pitchFamily="18" charset="0"/>
                <a:ea typeface="Cambria" panose="02040503050406030204" pitchFamily="18" charset="0"/>
              </a:defRPr>
            </a:lvl4pPr>
            <a:lvl5pPr>
              <a:defRPr sz="2000">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8" name="Rectangle 7"/>
          <p:cNvSpPr/>
          <p:nvPr userDrawn="1"/>
        </p:nvSpPr>
        <p:spPr>
          <a:xfrm>
            <a:off x="12027877" y="0"/>
            <a:ext cx="164123" cy="6858000"/>
          </a:xfrm>
          <a:prstGeom prst="rect">
            <a:avLst/>
          </a:prstGeom>
          <a:solidFill>
            <a:srgbClr val="0032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spTree>
    <p:extLst>
      <p:ext uri="{BB962C8B-B14F-4D97-AF65-F5344CB8AC3E}">
        <p14:creationId xmlns:p14="http://schemas.microsoft.com/office/powerpoint/2010/main" val="2107046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ubject Slide">
    <p:bg>
      <p:bgPr>
        <a:solidFill>
          <a:schemeClr val="bg1"/>
        </a:solidFill>
        <a:effectLst/>
      </p:bgPr>
    </p:bg>
    <p:spTree>
      <p:nvGrpSpPr>
        <p:cNvPr id="1" name=""/>
        <p:cNvGrpSpPr/>
        <p:nvPr/>
      </p:nvGrpSpPr>
      <p:grpSpPr>
        <a:xfrm>
          <a:off x="0" y="0"/>
          <a:ext cx="0" cy="0"/>
          <a:chOff x="0" y="0"/>
          <a:chExt cx="0" cy="0"/>
        </a:xfrm>
      </p:grpSpPr>
      <p:sp>
        <p:nvSpPr>
          <p:cNvPr id="10" name="Freeform 20"/>
          <p:cNvSpPr>
            <a:spLocks noChangeAspect="1"/>
          </p:cNvSpPr>
          <p:nvPr userDrawn="1"/>
        </p:nvSpPr>
        <p:spPr bwMode="gray">
          <a:xfrm>
            <a:off x="3" y="0"/>
            <a:ext cx="11041039" cy="957446"/>
          </a:xfrm>
          <a:custGeom>
            <a:avLst/>
            <a:gdLst/>
            <a:ahLst/>
            <a:cxnLst>
              <a:cxn ang="0">
                <a:pos x="0" y="0"/>
              </a:cxn>
              <a:cxn ang="0">
                <a:pos x="0" y="1729"/>
              </a:cxn>
              <a:cxn ang="0">
                <a:pos x="18422" y="1729"/>
              </a:cxn>
              <a:cxn ang="0">
                <a:pos x="18935" y="0"/>
              </a:cxn>
              <a:cxn ang="0">
                <a:pos x="0" y="0"/>
              </a:cxn>
            </a:cxnLst>
            <a:rect l="0" t="0" r="r" b="b"/>
            <a:pathLst>
              <a:path w="18935" h="1729">
                <a:moveTo>
                  <a:pt x="0" y="0"/>
                </a:moveTo>
                <a:lnTo>
                  <a:pt x="0" y="1729"/>
                </a:lnTo>
                <a:lnTo>
                  <a:pt x="18422" y="1729"/>
                </a:lnTo>
                <a:lnTo>
                  <a:pt x="18935" y="0"/>
                </a:lnTo>
                <a:lnTo>
                  <a:pt x="0" y="0"/>
                </a:lnTo>
                <a:close/>
              </a:path>
            </a:pathLst>
          </a:custGeom>
          <a:solidFill>
            <a:srgbClr val="00327D"/>
          </a:solidFill>
          <a:ln w="9525" cap="flat" cmpd="sng">
            <a:noFill/>
            <a:prstDash val="solid"/>
            <a:round/>
            <a:headEnd type="none" w="med" len="med"/>
            <a:tailEnd type="none" w="med" len="med"/>
          </a:ln>
          <a:effectLst/>
        </p:spPr>
        <p:txBody>
          <a:bodyPr lIns="107287" tIns="53643" rIns="107287" bIns="53643"/>
          <a:lstStyle/>
          <a:p>
            <a:pPr marL="0" algn="l" defTabSz="1072813" rtl="0" eaLnBrk="1" fontAlgn="base" latinLnBrk="0" hangingPunct="1">
              <a:spcBef>
                <a:spcPct val="50000"/>
              </a:spcBef>
              <a:spcAft>
                <a:spcPct val="0"/>
              </a:spcAft>
              <a:defRPr/>
            </a:pPr>
            <a:endParaRPr lang="en-GB" sz="2100" kern="1200" dirty="0">
              <a:solidFill>
                <a:srgbClr val="002E8A"/>
              </a:solidFill>
              <a:latin typeface="+mn-lt"/>
              <a:ea typeface="+mn-ea"/>
              <a:cs typeface="+mn-cs"/>
            </a:endParaRPr>
          </a:p>
        </p:txBody>
      </p:sp>
      <p:sp>
        <p:nvSpPr>
          <p:cNvPr id="16" name="Text Placeholder 15"/>
          <p:cNvSpPr>
            <a:spLocks noGrp="1"/>
          </p:cNvSpPr>
          <p:nvPr>
            <p:ph type="body" sz="quarter" idx="14"/>
          </p:nvPr>
        </p:nvSpPr>
        <p:spPr>
          <a:xfrm>
            <a:off x="327025" y="150814"/>
            <a:ext cx="8407400" cy="585787"/>
          </a:xfrm>
        </p:spPr>
        <p:txBody>
          <a:bodyPr>
            <a:noAutofit/>
          </a:bodyPr>
          <a:lstStyle>
            <a:lvl1pPr marL="0" indent="0">
              <a:buNone/>
              <a:defRPr sz="3600" b="1">
                <a:solidFill>
                  <a:schemeClr val="bg1"/>
                </a:solidFill>
                <a:latin typeface="Cambria" panose="02040503050406030204" pitchFamily="18" charset="0"/>
                <a:ea typeface="Cambria" panose="02040503050406030204" pitchFamily="18" charset="0"/>
              </a:defRPr>
            </a:lvl1pPr>
            <a:lvl2pPr>
              <a:defRPr>
                <a:solidFill>
                  <a:schemeClr val="bg1"/>
                </a:solidFill>
                <a:latin typeface="Cambria" panose="02040503050406030204" pitchFamily="18" charset="0"/>
                <a:ea typeface="Cambria" panose="02040503050406030204" pitchFamily="18" charset="0"/>
              </a:defRPr>
            </a:lvl2pPr>
            <a:lvl3pPr>
              <a:defRPr>
                <a:solidFill>
                  <a:schemeClr val="bg1"/>
                </a:solidFill>
                <a:latin typeface="Cambria" panose="02040503050406030204" pitchFamily="18" charset="0"/>
                <a:ea typeface="Cambria" panose="02040503050406030204" pitchFamily="18" charset="0"/>
              </a:defRPr>
            </a:lvl3pPr>
            <a:lvl4pPr>
              <a:defRPr>
                <a:solidFill>
                  <a:schemeClr val="bg1"/>
                </a:solidFill>
                <a:latin typeface="Cambria" panose="02040503050406030204" pitchFamily="18" charset="0"/>
                <a:ea typeface="Cambria" panose="02040503050406030204" pitchFamily="18" charset="0"/>
              </a:defRPr>
            </a:lvl4pPr>
            <a:lvl5pPr>
              <a:defRPr>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8" name="Rectangle 7"/>
          <p:cNvSpPr/>
          <p:nvPr userDrawn="1"/>
        </p:nvSpPr>
        <p:spPr>
          <a:xfrm>
            <a:off x="12027877" y="0"/>
            <a:ext cx="164123" cy="6858000"/>
          </a:xfrm>
          <a:prstGeom prst="rect">
            <a:avLst/>
          </a:prstGeom>
          <a:solidFill>
            <a:srgbClr val="0032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sp>
        <p:nvSpPr>
          <p:cNvPr id="3" name="Text Placeholder 2"/>
          <p:cNvSpPr>
            <a:spLocks noGrp="1"/>
          </p:cNvSpPr>
          <p:nvPr>
            <p:ph type="body" sz="quarter" idx="15"/>
          </p:nvPr>
        </p:nvSpPr>
        <p:spPr>
          <a:xfrm>
            <a:off x="327025" y="1060134"/>
            <a:ext cx="11650331" cy="5248092"/>
          </a:xfrm>
        </p:spPr>
        <p:txBody>
          <a:bodyPr>
            <a:normAutofit/>
          </a:bodyPr>
          <a:lstStyle>
            <a:lvl1pPr>
              <a:defRPr sz="2200">
                <a:latin typeface="Cambria" panose="02040503050406030204" pitchFamily="18" charset="0"/>
                <a:ea typeface="Cambria" panose="02040503050406030204" pitchFamily="18" charset="0"/>
              </a:defRPr>
            </a:lvl1pPr>
            <a:lvl2pPr>
              <a:defRPr sz="2200">
                <a:latin typeface="Cambria" panose="02040503050406030204" pitchFamily="18" charset="0"/>
                <a:ea typeface="Cambria" panose="02040503050406030204" pitchFamily="18" charset="0"/>
              </a:defRPr>
            </a:lvl2pPr>
            <a:lvl3pPr>
              <a:defRPr sz="2200">
                <a:latin typeface="Cambria" panose="02040503050406030204" pitchFamily="18" charset="0"/>
                <a:ea typeface="Cambria" panose="02040503050406030204" pitchFamily="18" charset="0"/>
              </a:defRPr>
            </a:lvl3pPr>
            <a:lvl4pPr>
              <a:defRPr sz="2200">
                <a:latin typeface="Cambria" panose="02040503050406030204" pitchFamily="18" charset="0"/>
                <a:ea typeface="Cambria" panose="02040503050406030204" pitchFamily="18" charset="0"/>
              </a:defRPr>
            </a:lvl4pPr>
            <a:lvl5pPr>
              <a:defRPr sz="2200">
                <a:latin typeface="Cambria" panose="02040503050406030204" pitchFamily="18" charset="0"/>
                <a:ea typeface="Cambria" panose="020405030504060302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ysClr val="windowText" lastClr="000000"/>
                </a:solidFill>
              </a:defRPr>
            </a:lvl1pPr>
          </a:lstStyle>
          <a:p>
            <a:fld id="{C37E4FB1-AD43-40BE-A2D5-51E31E25039B}" type="slidenum">
              <a:rPr lang="en-IN" smtClean="0"/>
              <a:pPr/>
              <a:t>‹#›</a:t>
            </a:fld>
            <a:endParaRPr lang="en-IN" dirty="0"/>
          </a:p>
        </p:txBody>
      </p:sp>
      <p:sp>
        <p:nvSpPr>
          <p:cNvPr id="15" name="Footer Placeholder 2">
            <a:extLst>
              <a:ext uri="{FF2B5EF4-FFF2-40B4-BE49-F238E27FC236}">
                <a16:creationId xmlns:a16="http://schemas.microsoft.com/office/drawing/2014/main" id="{51E30C5F-6FE4-4C84-A67F-BBAAE0E436C6}"/>
              </a:ext>
            </a:extLst>
          </p:cNvPr>
          <p:cNvSpPr>
            <a:spLocks noGrp="1"/>
          </p:cNvSpPr>
          <p:nvPr>
            <p:ph type="ftr" sz="quarter" idx="11"/>
          </p:nvPr>
        </p:nvSpPr>
        <p:spPr>
          <a:xfrm>
            <a:off x="-212551" y="6356352"/>
            <a:ext cx="4114800" cy="365125"/>
          </a:xfrm>
        </p:spPr>
        <p:txBody>
          <a:bodyPr/>
          <a:lstStyle/>
          <a:p>
            <a:r>
              <a:rPr lang="en-US"/>
              <a:t>CA Gagan Kedia | Hiregange Academy</a:t>
            </a:r>
            <a:endParaRPr lang="en-US" dirty="0"/>
          </a:p>
        </p:txBody>
      </p:sp>
    </p:spTree>
    <p:extLst>
      <p:ext uri="{BB962C8B-B14F-4D97-AF65-F5344CB8AC3E}">
        <p14:creationId xmlns:p14="http://schemas.microsoft.com/office/powerpoint/2010/main" val="2368950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6F31959-6027-4C0F-AAA0-DE5DC4A7C091}"/>
              </a:ext>
            </a:extLst>
          </p:cNvPr>
          <p:cNvSpPr>
            <a:spLocks noGrp="1"/>
          </p:cNvSpPr>
          <p:nvPr>
            <p:ph type="sldNum" sz="quarter" idx="10"/>
          </p:nvPr>
        </p:nvSpPr>
        <p:spPr/>
        <p:txBody>
          <a:bodyPr/>
          <a:lstStyle/>
          <a:p>
            <a:fld id="{C88916B5-CB0B-4026-B9B8-8E206F0E3794}" type="slidenum">
              <a:rPr lang="en-US" smtClean="0"/>
              <a:t>‹#›</a:t>
            </a:fld>
            <a:endParaRPr lang="en-US"/>
          </a:p>
        </p:txBody>
      </p:sp>
      <p:pic>
        <p:nvPicPr>
          <p:cNvPr id="10" name="Picture 9" descr="A picture containing drawing&#10;&#10;Description automatically generated">
            <a:extLst>
              <a:ext uri="{FF2B5EF4-FFF2-40B4-BE49-F238E27FC236}">
                <a16:creationId xmlns:a16="http://schemas.microsoft.com/office/drawing/2014/main" id="{A38190F8-3681-4828-AD90-923347201B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3462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BA68A-6244-40CB-9683-C1D5F68F05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049E54-F53F-4C60-BB18-81FFAB18F6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78DDB-4999-40B5-898D-D37E1D0F2C3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07FBB58-BBE0-4AAC-B500-A3D2E3810C51}"/>
              </a:ext>
            </a:extLst>
          </p:cNvPr>
          <p:cNvSpPr>
            <a:spLocks noGrp="1"/>
          </p:cNvSpPr>
          <p:nvPr>
            <p:ph type="ftr" sz="quarter" idx="11"/>
          </p:nvPr>
        </p:nvSpPr>
        <p:spPr/>
        <p:txBody>
          <a:bodyPr/>
          <a:lstStyle/>
          <a:p>
            <a:r>
              <a:rPr lang="en-US"/>
              <a:t>CA Gagan Kedia | Hiregange Academy</a:t>
            </a:r>
          </a:p>
        </p:txBody>
      </p:sp>
      <p:sp>
        <p:nvSpPr>
          <p:cNvPr id="6" name="Slide Number Placeholder 5">
            <a:extLst>
              <a:ext uri="{FF2B5EF4-FFF2-40B4-BE49-F238E27FC236}">
                <a16:creationId xmlns:a16="http://schemas.microsoft.com/office/drawing/2014/main" id="{A5CD2425-73D0-4051-A7D6-3560614C73B5}"/>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313796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7B52-DD6F-4B45-8653-CCA12EA66B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8956D5-CA36-4E6D-B6E5-FE048CA92F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C35C3F-639E-4901-A52A-7FDD1B78E0D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1C96264-25FF-42DC-A858-67E8E192386B}"/>
              </a:ext>
            </a:extLst>
          </p:cNvPr>
          <p:cNvSpPr>
            <a:spLocks noGrp="1"/>
          </p:cNvSpPr>
          <p:nvPr>
            <p:ph type="ftr" sz="quarter" idx="11"/>
          </p:nvPr>
        </p:nvSpPr>
        <p:spPr/>
        <p:txBody>
          <a:bodyPr/>
          <a:lstStyle/>
          <a:p>
            <a:r>
              <a:rPr lang="en-US"/>
              <a:t>CA Gagan Kedia | Hiregange Academy</a:t>
            </a:r>
          </a:p>
        </p:txBody>
      </p:sp>
      <p:sp>
        <p:nvSpPr>
          <p:cNvPr id="6" name="Slide Number Placeholder 5">
            <a:extLst>
              <a:ext uri="{FF2B5EF4-FFF2-40B4-BE49-F238E27FC236}">
                <a16:creationId xmlns:a16="http://schemas.microsoft.com/office/drawing/2014/main" id="{904AAE56-2627-4A4E-84EE-3D2584A991E3}"/>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262316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E657-C4A2-4B03-A0AF-60546D9FB3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EAEDE5-08A6-44A9-8958-A3AB74B034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AD1D36-B74B-49DD-BBCA-0F50367DBE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B8844-1BE0-4C98-9DE5-990D61F280B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344D3AD-F183-480A-AC73-724BD96E0AB2}"/>
              </a:ext>
            </a:extLst>
          </p:cNvPr>
          <p:cNvSpPr>
            <a:spLocks noGrp="1"/>
          </p:cNvSpPr>
          <p:nvPr>
            <p:ph type="ftr" sz="quarter" idx="11"/>
          </p:nvPr>
        </p:nvSpPr>
        <p:spPr/>
        <p:txBody>
          <a:bodyPr/>
          <a:lstStyle/>
          <a:p>
            <a:r>
              <a:rPr lang="en-US"/>
              <a:t>CA Gagan Kedia | Hiregange Academy</a:t>
            </a:r>
          </a:p>
        </p:txBody>
      </p:sp>
      <p:sp>
        <p:nvSpPr>
          <p:cNvPr id="7" name="Slide Number Placeholder 6">
            <a:extLst>
              <a:ext uri="{FF2B5EF4-FFF2-40B4-BE49-F238E27FC236}">
                <a16:creationId xmlns:a16="http://schemas.microsoft.com/office/drawing/2014/main" id="{90A8A5B9-B5F2-48D3-9844-AC9748791D2F}"/>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1708178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7A4DA-24BA-4B6E-B6A6-2A125896BF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0D07B1-4D97-4E85-8EAB-5E94C27448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3684C-A3FE-4317-89CA-EB4A82140F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1DD895-3928-4549-AE5F-0BDE4BC043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079F1-ADFB-4BE5-93C3-4E34C93768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8AB0D7-A290-43E6-9550-20A653B2BC57}"/>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52DA385F-4B8E-48BC-BA08-D555C84AE64A}"/>
              </a:ext>
            </a:extLst>
          </p:cNvPr>
          <p:cNvSpPr>
            <a:spLocks noGrp="1"/>
          </p:cNvSpPr>
          <p:nvPr>
            <p:ph type="ftr" sz="quarter" idx="11"/>
          </p:nvPr>
        </p:nvSpPr>
        <p:spPr/>
        <p:txBody>
          <a:bodyPr/>
          <a:lstStyle/>
          <a:p>
            <a:r>
              <a:rPr lang="en-US"/>
              <a:t>CA Gagan Kedia | Hiregange Academy</a:t>
            </a:r>
          </a:p>
        </p:txBody>
      </p:sp>
      <p:sp>
        <p:nvSpPr>
          <p:cNvPr id="9" name="Slide Number Placeholder 8">
            <a:extLst>
              <a:ext uri="{FF2B5EF4-FFF2-40B4-BE49-F238E27FC236}">
                <a16:creationId xmlns:a16="http://schemas.microsoft.com/office/drawing/2014/main" id="{3D67B3D6-B396-49E0-964C-00FB1FE57E5C}"/>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181978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FB284-C606-4C12-8595-D3C77C0939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F21005-5F75-4EA4-B366-3857A7C0D85C}"/>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F3B86951-2E08-4E9A-90EB-6E0905CE9F16}"/>
              </a:ext>
            </a:extLst>
          </p:cNvPr>
          <p:cNvSpPr>
            <a:spLocks noGrp="1"/>
          </p:cNvSpPr>
          <p:nvPr>
            <p:ph type="ftr" sz="quarter" idx="11"/>
          </p:nvPr>
        </p:nvSpPr>
        <p:spPr/>
        <p:txBody>
          <a:bodyPr/>
          <a:lstStyle/>
          <a:p>
            <a:r>
              <a:rPr lang="en-US"/>
              <a:t>CA Gagan Kedia | Hiregange Academy</a:t>
            </a:r>
          </a:p>
        </p:txBody>
      </p:sp>
      <p:sp>
        <p:nvSpPr>
          <p:cNvPr id="5" name="Slide Number Placeholder 4">
            <a:extLst>
              <a:ext uri="{FF2B5EF4-FFF2-40B4-BE49-F238E27FC236}">
                <a16:creationId xmlns:a16="http://schemas.microsoft.com/office/drawing/2014/main" id="{BC62B17A-3F3B-42D3-AA53-4A7E3655D679}"/>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1155476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076551-C7BC-406A-93CA-CBCF7FCCEC6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7C9C0D66-0602-41BA-B235-60C99C057F24}"/>
              </a:ext>
            </a:extLst>
          </p:cNvPr>
          <p:cNvSpPr>
            <a:spLocks noGrp="1"/>
          </p:cNvSpPr>
          <p:nvPr>
            <p:ph type="ftr" sz="quarter" idx="11"/>
          </p:nvPr>
        </p:nvSpPr>
        <p:spPr/>
        <p:txBody>
          <a:bodyPr/>
          <a:lstStyle/>
          <a:p>
            <a:r>
              <a:rPr lang="en-US"/>
              <a:t>CA Gagan Kedia | Hiregange Academy</a:t>
            </a:r>
          </a:p>
        </p:txBody>
      </p:sp>
      <p:sp>
        <p:nvSpPr>
          <p:cNvPr id="4" name="Slide Number Placeholder 3">
            <a:extLst>
              <a:ext uri="{FF2B5EF4-FFF2-40B4-BE49-F238E27FC236}">
                <a16:creationId xmlns:a16="http://schemas.microsoft.com/office/drawing/2014/main" id="{AD176B3F-A3D1-47FD-8301-A8C74FBA3D43}"/>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10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724C-ED90-4C00-ABBC-D0DA93EB63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5BBF58-076E-4709-80E2-0AF198EDDF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DFFA9D-6F7A-4CC8-9A39-B20908497B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4B09C6-1909-42BD-95C2-73310B855DA3}"/>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54C816FE-EF91-4D57-9B66-DEC350145A57}"/>
              </a:ext>
            </a:extLst>
          </p:cNvPr>
          <p:cNvSpPr>
            <a:spLocks noGrp="1"/>
          </p:cNvSpPr>
          <p:nvPr>
            <p:ph type="ftr" sz="quarter" idx="11"/>
          </p:nvPr>
        </p:nvSpPr>
        <p:spPr/>
        <p:txBody>
          <a:bodyPr/>
          <a:lstStyle/>
          <a:p>
            <a:r>
              <a:rPr lang="en-US"/>
              <a:t>CA Gagan Kedia | Hiregange Academy</a:t>
            </a:r>
          </a:p>
        </p:txBody>
      </p:sp>
      <p:sp>
        <p:nvSpPr>
          <p:cNvPr id="7" name="Slide Number Placeholder 6">
            <a:extLst>
              <a:ext uri="{FF2B5EF4-FFF2-40B4-BE49-F238E27FC236}">
                <a16:creationId xmlns:a16="http://schemas.microsoft.com/office/drawing/2014/main" id="{44DE804C-975B-4294-A00C-7E1A94B4979B}"/>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259875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2F53-7797-403F-B1ED-652347DF9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623C44-C688-4798-B55E-717E8A7C97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93DC99-09E0-43B5-8AE1-B7AB1ADDC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AC5256-96B6-450F-B08F-D1255B565A2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7F0E51E-E512-4713-8A0B-A2E23FC145D0}"/>
              </a:ext>
            </a:extLst>
          </p:cNvPr>
          <p:cNvSpPr>
            <a:spLocks noGrp="1"/>
          </p:cNvSpPr>
          <p:nvPr>
            <p:ph type="ftr" sz="quarter" idx="11"/>
          </p:nvPr>
        </p:nvSpPr>
        <p:spPr/>
        <p:txBody>
          <a:bodyPr/>
          <a:lstStyle/>
          <a:p>
            <a:r>
              <a:rPr lang="en-US"/>
              <a:t>CA Gagan Kedia | Hiregange Academy</a:t>
            </a:r>
          </a:p>
        </p:txBody>
      </p:sp>
      <p:sp>
        <p:nvSpPr>
          <p:cNvPr id="7" name="Slide Number Placeholder 6">
            <a:extLst>
              <a:ext uri="{FF2B5EF4-FFF2-40B4-BE49-F238E27FC236}">
                <a16:creationId xmlns:a16="http://schemas.microsoft.com/office/drawing/2014/main" id="{12FB6441-0CE2-45DC-AAD9-0C56EF38646A}"/>
              </a:ext>
            </a:extLst>
          </p:cNvPr>
          <p:cNvSpPr>
            <a:spLocks noGrp="1"/>
          </p:cNvSpPr>
          <p:nvPr>
            <p:ph type="sldNum" sz="quarter" idx="12"/>
          </p:nvPr>
        </p:nvSpPr>
        <p:spPr/>
        <p:txBody>
          <a:bodyPr/>
          <a:lstStyle/>
          <a:p>
            <a:fld id="{F690383B-7165-4935-AD11-02D1EB2C9503}" type="slidenum">
              <a:rPr lang="en-US" smtClean="0"/>
              <a:t>‹#›</a:t>
            </a:fld>
            <a:endParaRPr lang="en-US"/>
          </a:p>
        </p:txBody>
      </p:sp>
    </p:spTree>
    <p:extLst>
      <p:ext uri="{BB962C8B-B14F-4D97-AF65-F5344CB8AC3E}">
        <p14:creationId xmlns:p14="http://schemas.microsoft.com/office/powerpoint/2010/main" val="13205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0C27E5-1D97-42E3-8B6D-F92E6C305A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8C8212-598D-43B0-8D2B-A2CFA70B27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B3BFD-BA50-4990-AD5C-03903B4CDB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6A8C04F9-4C38-4F77-9094-8837015553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CA Gagan Kedia | Hiregange Academy</a:t>
            </a:r>
          </a:p>
        </p:txBody>
      </p:sp>
      <p:sp>
        <p:nvSpPr>
          <p:cNvPr id="6" name="Slide Number Placeholder 5">
            <a:extLst>
              <a:ext uri="{FF2B5EF4-FFF2-40B4-BE49-F238E27FC236}">
                <a16:creationId xmlns:a16="http://schemas.microsoft.com/office/drawing/2014/main" id="{1B4139A3-DCB3-4C39-BB86-93524C644A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0383B-7165-4935-AD11-02D1EB2C9503}" type="slidenum">
              <a:rPr lang="en-US" smtClean="0"/>
              <a:t>‹#›</a:t>
            </a:fld>
            <a:endParaRPr lang="en-US"/>
          </a:p>
        </p:txBody>
      </p:sp>
    </p:spTree>
    <p:extLst>
      <p:ext uri="{BB962C8B-B14F-4D97-AF65-F5344CB8AC3E}">
        <p14:creationId xmlns:p14="http://schemas.microsoft.com/office/powerpoint/2010/main" val="572715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hyperlink" Target="file:///C:\Program%20Files%20(x86)\ExCus\__714001"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ervices.gst.gov.in/services/login" TargetMode="Externa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421282" y="974931"/>
            <a:ext cx="6444644" cy="792163"/>
          </a:xfrm>
        </p:spPr>
        <p:txBody>
          <a:bodyPr/>
          <a:lstStyle/>
          <a:p>
            <a:pPr marL="457200" marR="0" indent="457200" algn="ctr">
              <a:spcBef>
                <a:spcPts val="0"/>
              </a:spcBef>
              <a:spcAft>
                <a:spcPts val="0"/>
              </a:spcAft>
            </a:pPr>
            <a:r>
              <a:rPr lang="en-US" sz="4000" b="1" dirty="0">
                <a:effectLst/>
                <a:cs typeface="Times New Roman" panose="02020603050405020304" pitchFamily="18" charset="0"/>
              </a:rPr>
              <a:t>GST Appeals </a:t>
            </a:r>
            <a:br>
              <a:rPr lang="en-US" sz="4000" b="1" dirty="0">
                <a:effectLst/>
                <a:cs typeface="Times New Roman" panose="02020603050405020304" pitchFamily="18" charset="0"/>
              </a:rPr>
            </a:br>
            <a:r>
              <a:rPr lang="en-US" sz="4000" dirty="0">
                <a:cs typeface="Times New Roman" panose="02020603050405020304" pitchFamily="18" charset="0"/>
              </a:rPr>
              <a:t>– A Pragmatic Approach</a:t>
            </a:r>
          </a:p>
        </p:txBody>
      </p:sp>
      <p:sp>
        <p:nvSpPr>
          <p:cNvPr id="2" name="TextBox 1">
            <a:extLst>
              <a:ext uri="{FF2B5EF4-FFF2-40B4-BE49-F238E27FC236}">
                <a16:creationId xmlns:a16="http://schemas.microsoft.com/office/drawing/2014/main" id="{5F901E86-7B31-4BFF-8BF9-95B248CF46D3}"/>
              </a:ext>
            </a:extLst>
          </p:cNvPr>
          <p:cNvSpPr txBox="1"/>
          <p:nvPr/>
        </p:nvSpPr>
        <p:spPr>
          <a:xfrm>
            <a:off x="298580" y="2886768"/>
            <a:ext cx="6690049" cy="2062103"/>
          </a:xfrm>
          <a:prstGeom prst="rect">
            <a:avLst/>
          </a:prstGeom>
          <a:noFill/>
        </p:spPr>
        <p:txBody>
          <a:bodyPr wrap="square" rtlCol="0">
            <a:spAutoFit/>
          </a:bodyPr>
          <a:lstStyle/>
          <a:p>
            <a:pPr algn="ctr"/>
            <a:r>
              <a:rPr lang="en-US" sz="3600" b="1" dirty="0">
                <a:solidFill>
                  <a:schemeClr val="bg1"/>
                </a:solidFill>
                <a:effectLst/>
                <a:latin typeface="Cambria" panose="02040503050406030204" pitchFamily="18" charset="0"/>
                <a:ea typeface="Cambria" panose="02040503050406030204" pitchFamily="18" charset="0"/>
                <a:cs typeface="Mangal" panose="02040503050203030202" pitchFamily="18" charset="0"/>
              </a:rPr>
              <a:t>CA Gagan Kedia</a:t>
            </a:r>
          </a:p>
          <a:p>
            <a:pPr algn="ctr"/>
            <a:r>
              <a:rPr lang="en-US" sz="1600" b="1" dirty="0">
                <a:solidFill>
                  <a:schemeClr val="bg1"/>
                </a:solidFill>
                <a:latin typeface="Cambria" panose="02040503050406030204" pitchFamily="18" charset="0"/>
                <a:ea typeface="Cambria" panose="02040503050406030204" pitchFamily="18" charset="0"/>
                <a:cs typeface="Mangal" panose="02040503050203030202" pitchFamily="18" charset="0"/>
              </a:rPr>
              <a:t>FCA, LLB, Cert(IDT), CS, B.Com,</a:t>
            </a:r>
          </a:p>
          <a:p>
            <a:pPr algn="ctr"/>
            <a:endParaRPr lang="en-US" sz="1600" b="1" dirty="0">
              <a:solidFill>
                <a:schemeClr val="bg1"/>
              </a:solidFill>
              <a:effectLst/>
              <a:latin typeface="Cambria" panose="02040503050406030204" pitchFamily="18" charset="0"/>
              <a:ea typeface="Cambria" panose="02040503050406030204" pitchFamily="18" charset="0"/>
              <a:cs typeface="Mangal" panose="02040503050203030202" pitchFamily="18" charset="0"/>
            </a:endParaRPr>
          </a:p>
          <a:p>
            <a:pPr algn="ctr"/>
            <a:r>
              <a:rPr lang="en-US" sz="3600" b="1" dirty="0">
                <a:solidFill>
                  <a:schemeClr val="bg1"/>
                </a:solidFill>
                <a:latin typeface="Cambria" panose="02040503050406030204" pitchFamily="18" charset="0"/>
                <a:ea typeface="Cambria" panose="02040503050406030204" pitchFamily="18" charset="0"/>
                <a:cs typeface="Mangal" panose="02040503050203030202" pitchFamily="18" charset="0"/>
              </a:rPr>
              <a:t>Partner, H N A &amp; CO LLP</a:t>
            </a:r>
          </a:p>
          <a:p>
            <a:pPr algn="ctr"/>
            <a:r>
              <a:rPr lang="en-US" sz="2000" b="1" dirty="0">
                <a:solidFill>
                  <a:schemeClr val="bg1"/>
                </a:solidFill>
                <a:latin typeface="Cambria" panose="02040503050406030204" pitchFamily="18" charset="0"/>
                <a:ea typeface="Cambria" panose="02040503050406030204" pitchFamily="18" charset="0"/>
                <a:cs typeface="Mangal" panose="02040503050203030202" pitchFamily="18" charset="0"/>
              </a:rPr>
              <a:t>(</a:t>
            </a:r>
            <a:r>
              <a:rPr lang="en-US" sz="2000" b="1" i="1" dirty="0">
                <a:solidFill>
                  <a:schemeClr val="bg1"/>
                </a:solidFill>
                <a:latin typeface="Cambria" panose="02040503050406030204" pitchFamily="18" charset="0"/>
                <a:ea typeface="Cambria" panose="02040503050406030204" pitchFamily="18" charset="0"/>
                <a:cs typeface="Mangal" panose="02040503050203030202" pitchFamily="18" charset="0"/>
              </a:rPr>
              <a:t>Formerly Hiregange &amp; Associates LLP</a:t>
            </a:r>
            <a:r>
              <a:rPr lang="en-US" sz="2000" b="1" dirty="0">
                <a:solidFill>
                  <a:schemeClr val="bg1"/>
                </a:solidFill>
                <a:latin typeface="Cambria" panose="02040503050406030204" pitchFamily="18" charset="0"/>
                <a:ea typeface="Cambria" panose="02040503050406030204" pitchFamily="18" charset="0"/>
                <a:cs typeface="Mangal" panose="02040503050203030202" pitchFamily="18" charset="0"/>
              </a:rPr>
              <a:t>)</a:t>
            </a:r>
          </a:p>
        </p:txBody>
      </p:sp>
      <p:pic>
        <p:nvPicPr>
          <p:cNvPr id="3" name="Picture 2">
            <a:extLst>
              <a:ext uri="{FF2B5EF4-FFF2-40B4-BE49-F238E27FC236}">
                <a16:creationId xmlns:a16="http://schemas.microsoft.com/office/drawing/2014/main" id="{D1D486AB-DF2F-34D2-814C-2CDA3C7173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3324" y="3810000"/>
            <a:ext cx="4401641" cy="304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1402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E1EFC84-BEAD-4E76-B76F-3FA5FA675896}"/>
              </a:ext>
            </a:extLst>
          </p:cNvPr>
          <p:cNvSpPr>
            <a:spLocks noGrp="1"/>
          </p:cNvSpPr>
          <p:nvPr>
            <p:ph type="body" sz="quarter" idx="14"/>
          </p:nvPr>
        </p:nvSpPr>
        <p:spPr/>
        <p:txBody>
          <a:bodyPr/>
          <a:lstStyle/>
          <a:p>
            <a:r>
              <a:rPr lang="en-US" dirty="0"/>
              <a:t>Modes of communication of Order</a:t>
            </a:r>
            <a:endParaRPr lang="en-IN" dirty="0"/>
          </a:p>
        </p:txBody>
      </p:sp>
      <p:sp>
        <p:nvSpPr>
          <p:cNvPr id="3" name="Text Placeholder 2">
            <a:extLst>
              <a:ext uri="{FF2B5EF4-FFF2-40B4-BE49-F238E27FC236}">
                <a16:creationId xmlns:a16="http://schemas.microsoft.com/office/drawing/2014/main" id="{63BDA24F-DDB4-42EC-BDF7-4595420F1B45}"/>
              </a:ext>
            </a:extLst>
          </p:cNvPr>
          <p:cNvSpPr>
            <a:spLocks noGrp="1"/>
          </p:cNvSpPr>
          <p:nvPr>
            <p:ph type="body" sz="quarter" idx="15"/>
          </p:nvPr>
        </p:nvSpPr>
        <p:spPr/>
        <p:txBody>
          <a:bodyPr>
            <a:normAutofit fontScale="92500" lnSpcReduction="10000"/>
          </a:bodyPr>
          <a:lstStyle/>
          <a:p>
            <a:pPr>
              <a:lnSpc>
                <a:spcPct val="150000"/>
              </a:lnSpc>
            </a:pPr>
            <a:r>
              <a:rPr lang="en-US" b="1" u="sng" dirty="0"/>
              <a:t>Section 169(1) </a:t>
            </a:r>
            <a:r>
              <a:rPr lang="en-US" dirty="0"/>
              <a:t>specifies the modes of communication for </a:t>
            </a:r>
            <a:r>
              <a:rPr lang="en-US" b="1" u="sng" dirty="0"/>
              <a:t>any</a:t>
            </a:r>
            <a:r>
              <a:rPr lang="en-US" b="1" dirty="0"/>
              <a:t> </a:t>
            </a:r>
            <a:r>
              <a:rPr lang="en-US" dirty="0"/>
              <a:t>decision, order, summons, notice or any other communication:</a:t>
            </a:r>
          </a:p>
          <a:p>
            <a:pPr marL="682625" lvl="0" indent="-341313">
              <a:lnSpc>
                <a:spcPct val="150000"/>
              </a:lnSpc>
              <a:spcBef>
                <a:spcPts val="0"/>
              </a:spcBef>
              <a:buFont typeface="Wingdings" pitchFamily="2" charset="2"/>
              <a:buChar char="Ø"/>
            </a:pPr>
            <a:r>
              <a:rPr lang="en-US" dirty="0"/>
              <a:t>by giving or tendering it </a:t>
            </a:r>
            <a:r>
              <a:rPr lang="en-US" b="1" dirty="0"/>
              <a:t>directly</a:t>
            </a:r>
            <a:r>
              <a:rPr lang="en-US" dirty="0"/>
              <a:t> or by a messenger including a </a:t>
            </a:r>
            <a:r>
              <a:rPr lang="en-US" b="1" dirty="0"/>
              <a:t>courier</a:t>
            </a:r>
          </a:p>
          <a:p>
            <a:pPr marL="682625" lvl="0" indent="-341313">
              <a:lnSpc>
                <a:spcPct val="150000"/>
              </a:lnSpc>
              <a:spcBef>
                <a:spcPts val="0"/>
              </a:spcBef>
              <a:buFont typeface="Wingdings" pitchFamily="2" charset="2"/>
              <a:buChar char="Ø"/>
            </a:pPr>
            <a:r>
              <a:rPr lang="en-US" dirty="0"/>
              <a:t>by </a:t>
            </a:r>
            <a:r>
              <a:rPr lang="en-US" b="1" dirty="0"/>
              <a:t>registered post </a:t>
            </a:r>
            <a:r>
              <a:rPr lang="en-US" dirty="0"/>
              <a:t>or speed post or courier with acknowledgement due</a:t>
            </a:r>
          </a:p>
          <a:p>
            <a:pPr marL="682625" lvl="0" indent="-341313">
              <a:lnSpc>
                <a:spcPct val="150000"/>
              </a:lnSpc>
              <a:spcBef>
                <a:spcPts val="0"/>
              </a:spcBef>
              <a:buFont typeface="Wingdings" pitchFamily="2" charset="2"/>
              <a:buChar char="Ø"/>
            </a:pPr>
            <a:r>
              <a:rPr lang="en-US" dirty="0"/>
              <a:t>by sending a communication to his </a:t>
            </a:r>
            <a:r>
              <a:rPr lang="en-US" b="1" dirty="0"/>
              <a:t>e-mail address</a:t>
            </a:r>
          </a:p>
          <a:p>
            <a:pPr marL="682625" lvl="0" indent="-341313">
              <a:lnSpc>
                <a:spcPct val="150000"/>
              </a:lnSpc>
              <a:spcBef>
                <a:spcPts val="0"/>
              </a:spcBef>
              <a:buFont typeface="Wingdings" pitchFamily="2" charset="2"/>
              <a:buChar char="Ø"/>
            </a:pPr>
            <a:r>
              <a:rPr lang="en-US" dirty="0"/>
              <a:t>by making it available on the </a:t>
            </a:r>
            <a:r>
              <a:rPr lang="en-US" b="1" dirty="0">
                <a:solidFill>
                  <a:srgbClr val="FF0000"/>
                </a:solidFill>
              </a:rPr>
              <a:t>common portal</a:t>
            </a:r>
          </a:p>
          <a:p>
            <a:pPr marL="342900" indent="-342900">
              <a:lnSpc>
                <a:spcPct val="150000"/>
              </a:lnSpc>
            </a:pPr>
            <a:r>
              <a:rPr lang="en-US" dirty="0"/>
              <a:t>Section </a:t>
            </a:r>
            <a:r>
              <a:rPr lang="en-US" u="sng" dirty="0">
                <a:solidFill>
                  <a:srgbClr val="FF0000"/>
                </a:solidFill>
              </a:rPr>
              <a:t>169(3) assumes </a:t>
            </a:r>
            <a:r>
              <a:rPr lang="en-US" dirty="0"/>
              <a:t>that the registered post or speed post or courier shall reach the intended person within normal time of transit unless otherwise proved – </a:t>
            </a:r>
            <a:r>
              <a:rPr lang="en-US" b="1" dirty="0"/>
              <a:t>courier tracking</a:t>
            </a:r>
          </a:p>
          <a:p>
            <a:endParaRPr lang="en-US" b="1" cap="all" dirty="0"/>
          </a:p>
          <a:p>
            <a:r>
              <a:rPr lang="en-US" b="1" dirty="0" err="1"/>
              <a:t>Baghel</a:t>
            </a:r>
            <a:r>
              <a:rPr lang="en-US" b="1" dirty="0"/>
              <a:t> Trading Co</a:t>
            </a:r>
            <a:r>
              <a:rPr lang="en-US" b="1" cap="all" dirty="0"/>
              <a:t>. </a:t>
            </a:r>
            <a:r>
              <a:rPr lang="en-US" i="1" dirty="0"/>
              <a:t>Versus </a:t>
            </a:r>
            <a:r>
              <a:rPr lang="en-US" cap="all" dirty="0"/>
              <a:t>STATE OF U.P. </a:t>
            </a:r>
            <a:r>
              <a:rPr lang="en-US" i="1" dirty="0"/>
              <a:t>Writ Tax No. 1056 of 2023, decided on 03-10-2023 – </a:t>
            </a:r>
            <a:r>
              <a:rPr lang="en-US" b="1" i="1" dirty="0"/>
              <a:t>Allahabad HC </a:t>
            </a:r>
            <a:r>
              <a:rPr lang="en-US" i="1" dirty="0"/>
              <a:t>– Matter Listed – </a:t>
            </a:r>
            <a:r>
              <a:rPr lang="en-US" sz="2600" b="1" dirty="0">
                <a:solidFill>
                  <a:srgbClr val="FF0000"/>
                </a:solidFill>
              </a:rPr>
              <a:t>Uploading on portal is not communication </a:t>
            </a:r>
            <a:endParaRPr lang="en-US" b="1" dirty="0">
              <a:solidFill>
                <a:srgbClr val="FF0000"/>
              </a:solidFill>
            </a:endParaRPr>
          </a:p>
          <a:p>
            <a:r>
              <a:rPr lang="en-US" i="1" dirty="0">
                <a:solidFill>
                  <a:srgbClr val="FF0000"/>
                </a:solidFill>
              </a:rPr>
              <a:t> Communicated (107) vs. Served (169)</a:t>
            </a:r>
          </a:p>
          <a:p>
            <a:pPr marL="342900" indent="-342900">
              <a:lnSpc>
                <a:spcPct val="150000"/>
              </a:lnSpc>
            </a:pPr>
            <a:endParaRPr lang="en-US" dirty="0"/>
          </a:p>
          <a:p>
            <a:endParaRPr lang="en-IN" dirty="0"/>
          </a:p>
        </p:txBody>
      </p:sp>
      <p:sp>
        <p:nvSpPr>
          <p:cNvPr id="4" name="Footer Placeholder 3">
            <a:extLst>
              <a:ext uri="{FF2B5EF4-FFF2-40B4-BE49-F238E27FC236}">
                <a16:creationId xmlns:a16="http://schemas.microsoft.com/office/drawing/2014/main" id="{B18EEC54-E08B-432E-BC2D-3F48815E6FEF}"/>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6C4531A3-D517-44F9-94FC-0805C9731CF6}"/>
              </a:ext>
            </a:extLst>
          </p:cNvPr>
          <p:cNvSpPr>
            <a:spLocks noGrp="1"/>
          </p:cNvSpPr>
          <p:nvPr>
            <p:ph type="sldNum" sz="quarter" idx="4"/>
          </p:nvPr>
        </p:nvSpPr>
        <p:spPr/>
        <p:txBody>
          <a:bodyPr/>
          <a:lstStyle/>
          <a:p>
            <a:fld id="{C37E4FB1-AD43-40BE-A2D5-51E31E25039B}" type="slidenum">
              <a:rPr lang="en-IN" smtClean="0"/>
              <a:pPr/>
              <a:t>10</a:t>
            </a:fld>
            <a:endParaRPr lang="en-IN" dirty="0"/>
          </a:p>
        </p:txBody>
      </p:sp>
    </p:spTree>
    <p:extLst>
      <p:ext uri="{BB962C8B-B14F-4D97-AF65-F5344CB8AC3E}">
        <p14:creationId xmlns:p14="http://schemas.microsoft.com/office/powerpoint/2010/main" val="2192894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620CD7-416C-4078-A606-968F8A1302C6}"/>
              </a:ext>
            </a:extLst>
          </p:cNvPr>
          <p:cNvSpPr>
            <a:spLocks noGrp="1"/>
          </p:cNvSpPr>
          <p:nvPr>
            <p:ph type="body" sz="quarter" idx="14"/>
          </p:nvPr>
        </p:nvSpPr>
        <p:spPr/>
        <p:txBody>
          <a:bodyPr/>
          <a:lstStyle/>
          <a:p>
            <a:r>
              <a:rPr lang="en-US" dirty="0"/>
              <a:t>Who is Appellate Authority</a:t>
            </a:r>
            <a:endParaRPr lang="en-IN" dirty="0"/>
          </a:p>
        </p:txBody>
      </p:sp>
      <p:sp>
        <p:nvSpPr>
          <p:cNvPr id="3" name="Text Placeholder 2">
            <a:extLst>
              <a:ext uri="{FF2B5EF4-FFF2-40B4-BE49-F238E27FC236}">
                <a16:creationId xmlns:a16="http://schemas.microsoft.com/office/drawing/2014/main" id="{629789DA-6552-4CF0-8724-CCB88EAF6FE5}"/>
              </a:ext>
            </a:extLst>
          </p:cNvPr>
          <p:cNvSpPr>
            <a:spLocks noGrp="1"/>
          </p:cNvSpPr>
          <p:nvPr>
            <p:ph type="body" sz="quarter" idx="15"/>
          </p:nvPr>
        </p:nvSpPr>
        <p:spPr/>
        <p:txBody>
          <a:bodyPr/>
          <a:lstStyle/>
          <a:p>
            <a:r>
              <a:rPr lang="en-US" dirty="0"/>
              <a:t>Rule </a:t>
            </a:r>
            <a:r>
              <a:rPr lang="en-US" b="1" u="sng" dirty="0"/>
              <a:t>109A of CGST </a:t>
            </a:r>
            <a:r>
              <a:rPr lang="en-US" dirty="0">
                <a:solidFill>
                  <a:srgbClr val="FF0000"/>
                </a:solidFill>
              </a:rPr>
              <a:t>Rules</a:t>
            </a:r>
            <a:r>
              <a:rPr lang="en-US" dirty="0"/>
              <a:t> prescribed the Appellate Authority as follows</a:t>
            </a:r>
          </a:p>
          <a:p>
            <a:pPr marL="0" indent="0">
              <a:buNone/>
            </a:pPr>
            <a:endParaRPr lang="en-US" dirty="0"/>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r>
              <a:rPr lang="en-US" dirty="0"/>
              <a:t>Different States appointed different Appellate Authorities</a:t>
            </a:r>
            <a:endParaRPr lang="en-IN" dirty="0"/>
          </a:p>
        </p:txBody>
      </p:sp>
      <p:graphicFrame>
        <p:nvGraphicFramePr>
          <p:cNvPr id="4" name="Table 4">
            <a:extLst>
              <a:ext uri="{FF2B5EF4-FFF2-40B4-BE49-F238E27FC236}">
                <a16:creationId xmlns:a16="http://schemas.microsoft.com/office/drawing/2014/main" id="{CACED8BA-2932-42F5-A8CE-2BE7BEF2FA8D}"/>
              </a:ext>
            </a:extLst>
          </p:cNvPr>
          <p:cNvGraphicFramePr>
            <a:graphicFrameLocks noGrp="1"/>
          </p:cNvGraphicFramePr>
          <p:nvPr>
            <p:extLst>
              <p:ext uri="{D42A27DB-BD31-4B8C-83A1-F6EECF244321}">
                <p14:modId xmlns:p14="http://schemas.microsoft.com/office/powerpoint/2010/main" val="1300719801"/>
              </p:ext>
            </p:extLst>
          </p:nvPr>
        </p:nvGraphicFramePr>
        <p:xfrm>
          <a:off x="738909" y="1634835"/>
          <a:ext cx="10861964" cy="2762061"/>
        </p:xfrm>
        <a:graphic>
          <a:graphicData uri="http://schemas.openxmlformats.org/drawingml/2006/table">
            <a:tbl>
              <a:tblPr firstRow="1" bandRow="1">
                <a:tableStyleId>{5C22544A-7EE6-4342-B048-85BDC9FD1C3A}</a:tableStyleId>
              </a:tblPr>
              <a:tblGrid>
                <a:gridCol w="4470400">
                  <a:extLst>
                    <a:ext uri="{9D8B030D-6E8A-4147-A177-3AD203B41FA5}">
                      <a16:colId xmlns:a16="http://schemas.microsoft.com/office/drawing/2014/main" val="1667737162"/>
                    </a:ext>
                  </a:extLst>
                </a:gridCol>
                <a:gridCol w="3132434">
                  <a:extLst>
                    <a:ext uri="{9D8B030D-6E8A-4147-A177-3AD203B41FA5}">
                      <a16:colId xmlns:a16="http://schemas.microsoft.com/office/drawing/2014/main" val="2143151048"/>
                    </a:ext>
                  </a:extLst>
                </a:gridCol>
                <a:gridCol w="3259130">
                  <a:extLst>
                    <a:ext uri="{9D8B030D-6E8A-4147-A177-3AD203B41FA5}">
                      <a16:colId xmlns:a16="http://schemas.microsoft.com/office/drawing/2014/main" val="132137909"/>
                    </a:ext>
                  </a:extLst>
                </a:gridCol>
              </a:tblGrid>
              <a:tr h="387929">
                <a:tc>
                  <a:txBody>
                    <a:bodyPr/>
                    <a:lstStyle/>
                    <a:p>
                      <a:pPr algn="ctr">
                        <a:lnSpc>
                          <a:spcPct val="200000"/>
                        </a:lnSpc>
                      </a:pPr>
                      <a:r>
                        <a:rPr lang="en-US" dirty="0">
                          <a:latin typeface="Cambria" panose="02040503050406030204" pitchFamily="18" charset="0"/>
                          <a:ea typeface="Cambria" panose="02040503050406030204" pitchFamily="18" charset="0"/>
                        </a:rPr>
                        <a:t>Order Passed by</a:t>
                      </a:r>
                      <a:endParaRPr lang="en-IN" dirty="0">
                        <a:latin typeface="Cambria" panose="02040503050406030204" pitchFamily="18" charset="0"/>
                        <a:ea typeface="Cambria" panose="02040503050406030204" pitchFamily="18" charset="0"/>
                      </a:endParaRPr>
                    </a:p>
                  </a:txBody>
                  <a:tcPr/>
                </a:tc>
                <a:tc>
                  <a:txBody>
                    <a:bodyPr/>
                    <a:lstStyle/>
                    <a:p>
                      <a:pPr algn="ctr">
                        <a:lnSpc>
                          <a:spcPct val="200000"/>
                        </a:lnSpc>
                      </a:pPr>
                      <a:r>
                        <a:rPr lang="en-US" dirty="0">
                          <a:latin typeface="Cambria" panose="02040503050406030204" pitchFamily="18" charset="0"/>
                          <a:ea typeface="Cambria" panose="02040503050406030204" pitchFamily="18" charset="0"/>
                        </a:rPr>
                        <a:t>Central Tax</a:t>
                      </a:r>
                      <a:endParaRPr lang="en-IN" dirty="0">
                        <a:latin typeface="Cambria" panose="02040503050406030204" pitchFamily="18" charset="0"/>
                        <a:ea typeface="Cambria" panose="02040503050406030204" pitchFamily="18" charset="0"/>
                      </a:endParaRPr>
                    </a:p>
                  </a:txBody>
                  <a:tcPr/>
                </a:tc>
                <a:tc>
                  <a:txBody>
                    <a:bodyPr/>
                    <a:lstStyle/>
                    <a:p>
                      <a:pPr algn="ctr">
                        <a:lnSpc>
                          <a:spcPct val="200000"/>
                        </a:lnSpc>
                      </a:pPr>
                      <a:r>
                        <a:rPr lang="en-US" dirty="0">
                          <a:latin typeface="Cambria" panose="02040503050406030204" pitchFamily="18" charset="0"/>
                          <a:ea typeface="Cambria" panose="02040503050406030204" pitchFamily="18" charset="0"/>
                        </a:rPr>
                        <a:t>State Tax</a:t>
                      </a:r>
                      <a:endParaRPr lang="en-IN"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527164715"/>
                  </a:ext>
                </a:extLst>
              </a:tr>
              <a:tr h="454267">
                <a:tc>
                  <a:txBody>
                    <a:bodyPr/>
                    <a:lstStyle/>
                    <a:p>
                      <a:pPr>
                        <a:lnSpc>
                          <a:spcPct val="200000"/>
                        </a:lnSpc>
                      </a:pPr>
                      <a:r>
                        <a:rPr lang="en-US" dirty="0">
                          <a:latin typeface="Cambria" panose="02040503050406030204" pitchFamily="18" charset="0"/>
                          <a:ea typeface="Cambria" panose="02040503050406030204" pitchFamily="18" charset="0"/>
                        </a:rPr>
                        <a:t>Additional Commissioner/Joint Commissioner</a:t>
                      </a:r>
                      <a:endParaRPr lang="en-IN" dirty="0">
                        <a:latin typeface="Cambria" panose="02040503050406030204" pitchFamily="18" charset="0"/>
                        <a:ea typeface="Cambria" panose="02040503050406030204" pitchFamily="18" charset="0"/>
                      </a:endParaRPr>
                    </a:p>
                  </a:txBody>
                  <a:tcPr/>
                </a:tc>
                <a:tc>
                  <a:txBody>
                    <a:bodyPr/>
                    <a:lstStyle/>
                    <a:p>
                      <a:pPr>
                        <a:lnSpc>
                          <a:spcPct val="200000"/>
                        </a:lnSpc>
                      </a:pPr>
                      <a:r>
                        <a:rPr lang="en-US" dirty="0">
                          <a:latin typeface="Cambria" panose="02040503050406030204" pitchFamily="18" charset="0"/>
                          <a:ea typeface="Cambria" panose="02040503050406030204" pitchFamily="18" charset="0"/>
                        </a:rPr>
                        <a:t>Commissioner (Appeals)</a:t>
                      </a:r>
                      <a:endParaRPr lang="en-IN" dirty="0">
                        <a:latin typeface="Cambria" panose="02040503050406030204" pitchFamily="18" charset="0"/>
                        <a:ea typeface="Cambria" panose="02040503050406030204" pitchFamily="18" charset="0"/>
                      </a:endParaRPr>
                    </a:p>
                  </a:txBody>
                  <a:tcPr/>
                </a:tc>
                <a:tc>
                  <a:txBody>
                    <a:bodyPr/>
                    <a:lstStyle/>
                    <a:p>
                      <a:pPr>
                        <a:lnSpc>
                          <a:spcPct val="200000"/>
                        </a:lnSpc>
                      </a:pPr>
                      <a:r>
                        <a:rPr lang="en-US" dirty="0">
                          <a:latin typeface="Cambria" panose="02040503050406030204" pitchFamily="18" charset="0"/>
                          <a:ea typeface="Cambria" panose="02040503050406030204" pitchFamily="18" charset="0"/>
                        </a:rPr>
                        <a:t>Commissioner (Appeals)</a:t>
                      </a:r>
                      <a:endParaRPr lang="en-IN"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407841771"/>
                  </a:ext>
                </a:extLst>
              </a:tr>
              <a:tr h="819265">
                <a:tc>
                  <a:txBody>
                    <a:bodyPr/>
                    <a:lstStyle/>
                    <a:p>
                      <a:pPr>
                        <a:lnSpc>
                          <a:spcPct val="200000"/>
                        </a:lnSpc>
                      </a:pPr>
                      <a:r>
                        <a:rPr lang="en-US" dirty="0">
                          <a:latin typeface="Cambria" panose="02040503050406030204" pitchFamily="18" charset="0"/>
                          <a:ea typeface="Cambria" panose="02040503050406030204" pitchFamily="18" charset="0"/>
                        </a:rPr>
                        <a:t>Deputy/Assistant Commissioner or Superintendent</a:t>
                      </a:r>
                      <a:endParaRPr lang="en-IN" dirty="0">
                        <a:latin typeface="Cambria" panose="02040503050406030204" pitchFamily="18" charset="0"/>
                        <a:ea typeface="Cambria" panose="02040503050406030204" pitchFamily="18" charset="0"/>
                      </a:endParaRPr>
                    </a:p>
                  </a:txBody>
                  <a:tcPr/>
                </a:tc>
                <a:tc>
                  <a:txBody>
                    <a:bodyPr/>
                    <a:lstStyle/>
                    <a:p>
                      <a:pPr>
                        <a:lnSpc>
                          <a:spcPct val="200000"/>
                        </a:lnSpc>
                      </a:pPr>
                      <a:r>
                        <a:rPr lang="en-US" dirty="0">
                          <a:latin typeface="Cambria" panose="02040503050406030204" pitchFamily="18" charset="0"/>
                          <a:ea typeface="Cambria" panose="02040503050406030204" pitchFamily="18" charset="0"/>
                        </a:rPr>
                        <a:t>Joint Commissioner (Appeals)</a:t>
                      </a:r>
                      <a:endParaRPr lang="en-IN" dirty="0">
                        <a:latin typeface="Cambria" panose="02040503050406030204" pitchFamily="18" charset="0"/>
                        <a:ea typeface="Cambria" panose="02040503050406030204" pitchFamily="18" charset="0"/>
                      </a:endParaRPr>
                    </a:p>
                  </a:txBody>
                  <a:tcPr/>
                </a:tc>
                <a:tc>
                  <a:txBody>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Joint Commissioner (Appeals)</a:t>
                      </a:r>
                      <a:endParaRPr lang="en-IN" dirty="0">
                        <a:latin typeface="Cambria" panose="02040503050406030204" pitchFamily="18" charset="0"/>
                        <a:ea typeface="Cambria" panose="02040503050406030204" pitchFamily="18" charset="0"/>
                      </a:endParaRPr>
                    </a:p>
                    <a:p>
                      <a:pPr>
                        <a:lnSpc>
                          <a:spcPct val="200000"/>
                        </a:lnSpc>
                      </a:pPr>
                      <a:endParaRPr lang="en-IN"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3721459367"/>
                  </a:ext>
                </a:extLst>
              </a:tr>
            </a:tbl>
          </a:graphicData>
        </a:graphic>
      </p:graphicFrame>
      <p:sp>
        <p:nvSpPr>
          <p:cNvPr id="5" name="Footer Placeholder 4">
            <a:extLst>
              <a:ext uri="{FF2B5EF4-FFF2-40B4-BE49-F238E27FC236}">
                <a16:creationId xmlns:a16="http://schemas.microsoft.com/office/drawing/2014/main" id="{90E0BC83-1597-4424-B425-BE714E3CCEAA}"/>
              </a:ext>
            </a:extLst>
          </p:cNvPr>
          <p:cNvSpPr>
            <a:spLocks noGrp="1"/>
          </p:cNvSpPr>
          <p:nvPr>
            <p:ph type="ftr" sz="quarter" idx="11"/>
          </p:nvPr>
        </p:nvSpPr>
        <p:spPr/>
        <p:txBody>
          <a:bodyPr/>
          <a:lstStyle/>
          <a:p>
            <a:r>
              <a:rPr lang="en-US"/>
              <a:t>CA Gagan Kedia | Hiregange Academy</a:t>
            </a:r>
            <a:endParaRPr lang="en-US" dirty="0"/>
          </a:p>
        </p:txBody>
      </p:sp>
      <p:sp>
        <p:nvSpPr>
          <p:cNvPr id="6" name="Slide Number Placeholder 5">
            <a:extLst>
              <a:ext uri="{FF2B5EF4-FFF2-40B4-BE49-F238E27FC236}">
                <a16:creationId xmlns:a16="http://schemas.microsoft.com/office/drawing/2014/main" id="{C40E0259-47BB-497C-8BA6-69CB388160A6}"/>
              </a:ext>
            </a:extLst>
          </p:cNvPr>
          <p:cNvSpPr>
            <a:spLocks noGrp="1"/>
          </p:cNvSpPr>
          <p:nvPr>
            <p:ph type="sldNum" sz="quarter" idx="4"/>
          </p:nvPr>
        </p:nvSpPr>
        <p:spPr/>
        <p:txBody>
          <a:bodyPr/>
          <a:lstStyle/>
          <a:p>
            <a:fld id="{C37E4FB1-AD43-40BE-A2D5-51E31E25039B}" type="slidenum">
              <a:rPr lang="en-IN" smtClean="0"/>
              <a:pPr/>
              <a:t>11</a:t>
            </a:fld>
            <a:endParaRPr lang="en-IN" dirty="0"/>
          </a:p>
        </p:txBody>
      </p:sp>
    </p:spTree>
    <p:extLst>
      <p:ext uri="{BB962C8B-B14F-4D97-AF65-F5344CB8AC3E}">
        <p14:creationId xmlns:p14="http://schemas.microsoft.com/office/powerpoint/2010/main" val="2973815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C29345-1672-4374-B365-200F5ABA8867}"/>
              </a:ext>
            </a:extLst>
          </p:cNvPr>
          <p:cNvSpPr>
            <a:spLocks noGrp="1"/>
          </p:cNvSpPr>
          <p:nvPr>
            <p:ph type="body" sz="quarter" idx="14"/>
          </p:nvPr>
        </p:nvSpPr>
        <p:spPr/>
        <p:txBody>
          <a:bodyPr/>
          <a:lstStyle/>
          <a:p>
            <a:r>
              <a:rPr lang="en-US" dirty="0"/>
              <a:t>Pre-Deposit</a:t>
            </a:r>
          </a:p>
        </p:txBody>
      </p:sp>
      <p:sp>
        <p:nvSpPr>
          <p:cNvPr id="3" name="Text Placeholder 2">
            <a:extLst>
              <a:ext uri="{FF2B5EF4-FFF2-40B4-BE49-F238E27FC236}">
                <a16:creationId xmlns:a16="http://schemas.microsoft.com/office/drawing/2014/main" id="{B264498F-0E49-4C4B-B45C-293717E269E9}"/>
              </a:ext>
            </a:extLst>
          </p:cNvPr>
          <p:cNvSpPr>
            <a:spLocks noGrp="1"/>
          </p:cNvSpPr>
          <p:nvPr>
            <p:ph type="body" sz="quarter" idx="15"/>
          </p:nvPr>
        </p:nvSpPr>
        <p:spPr>
          <a:xfrm>
            <a:off x="327025" y="1068760"/>
            <a:ext cx="11650331" cy="5248092"/>
          </a:xfrm>
        </p:spPr>
        <p:txBody>
          <a:bodyPr>
            <a:normAutofit lnSpcReduction="10000"/>
          </a:bodyPr>
          <a:lstStyle/>
          <a:p>
            <a:pPr algn="just">
              <a:lnSpc>
                <a:spcPct val="200000"/>
              </a:lnSpc>
              <a:spcBef>
                <a:spcPts val="0"/>
              </a:spcBef>
            </a:pPr>
            <a:r>
              <a:rPr lang="en-US" dirty="0"/>
              <a:t>Pre-deposit is </a:t>
            </a:r>
            <a:r>
              <a:rPr lang="en-US" b="1" dirty="0"/>
              <a:t>mandatory for filing </a:t>
            </a:r>
            <a:r>
              <a:rPr lang="en-US" dirty="0"/>
              <a:t>the appeal </a:t>
            </a:r>
            <a:r>
              <a:rPr lang="en-US" sz="1800" i="1" dirty="0"/>
              <a:t>[107(6)]</a:t>
            </a:r>
            <a:endParaRPr lang="en-US" i="1" dirty="0"/>
          </a:p>
          <a:p>
            <a:pPr algn="just">
              <a:lnSpc>
                <a:spcPct val="200000"/>
              </a:lnSpc>
              <a:spcBef>
                <a:spcPts val="0"/>
              </a:spcBef>
            </a:pPr>
            <a:r>
              <a:rPr lang="en-US" b="1" dirty="0">
                <a:solidFill>
                  <a:srgbClr val="FF0000"/>
                </a:solidFill>
              </a:rPr>
              <a:t>How much	- </a:t>
            </a:r>
            <a:r>
              <a:rPr lang="en-US" dirty="0"/>
              <a:t>Entire Amount of admitted tax + interest + Penalty; </a:t>
            </a:r>
            <a:r>
              <a:rPr lang="en-US" dirty="0">
                <a:effectLst>
                  <a:outerShdw blurRad="38100" dist="38100" dir="2700000" algn="tl">
                    <a:srgbClr val="000000">
                      <a:alpha val="43137"/>
                    </a:srgbClr>
                  </a:outerShdw>
                </a:effectLst>
              </a:rPr>
              <a:t>PLUS</a:t>
            </a:r>
          </a:p>
          <a:p>
            <a:pPr marL="914400" lvl="2" indent="0" algn="just">
              <a:lnSpc>
                <a:spcPct val="200000"/>
              </a:lnSpc>
              <a:spcBef>
                <a:spcPts val="0"/>
              </a:spcBef>
              <a:buNone/>
            </a:pPr>
            <a:r>
              <a:rPr lang="en-US" dirty="0"/>
              <a:t>	- 10% of disputed tax or 25 crores whichever is lower</a:t>
            </a:r>
          </a:p>
          <a:p>
            <a:pPr marL="0" indent="0" algn="just">
              <a:lnSpc>
                <a:spcPct val="200000"/>
              </a:lnSpc>
              <a:spcBef>
                <a:spcPts val="0"/>
              </a:spcBef>
              <a:buNone/>
            </a:pPr>
            <a:r>
              <a:rPr lang="en-US" dirty="0"/>
              <a:t>		- For E-way bill appeals – 25% of penalty amount</a:t>
            </a:r>
          </a:p>
          <a:p>
            <a:pPr algn="just">
              <a:lnSpc>
                <a:spcPct val="200000"/>
              </a:lnSpc>
              <a:spcBef>
                <a:spcPts val="0"/>
              </a:spcBef>
            </a:pPr>
            <a:r>
              <a:rPr lang="en-US" dirty="0"/>
              <a:t>Deemed </a:t>
            </a:r>
            <a:r>
              <a:rPr lang="en-US" b="1" u="sng" dirty="0"/>
              <a:t>stay on recovery of demand </a:t>
            </a:r>
            <a:r>
              <a:rPr lang="en-US" dirty="0"/>
              <a:t>- after making pre-deposit </a:t>
            </a:r>
            <a:r>
              <a:rPr lang="en-US" sz="1800" i="1" dirty="0"/>
              <a:t>[107(7)]</a:t>
            </a:r>
            <a:endParaRPr lang="en-US" i="1" dirty="0"/>
          </a:p>
          <a:p>
            <a:pPr algn="just">
              <a:lnSpc>
                <a:spcPct val="200000"/>
              </a:lnSpc>
              <a:spcBef>
                <a:spcPts val="0"/>
              </a:spcBef>
            </a:pPr>
            <a:r>
              <a:rPr lang="en-US" sz="2200" dirty="0"/>
              <a:t>Whether </a:t>
            </a:r>
            <a:r>
              <a:rPr lang="en-US" sz="2200" b="1" u="sng" dirty="0">
                <a:solidFill>
                  <a:srgbClr val="FF0000"/>
                </a:solidFill>
                <a:effectLst>
                  <a:outerShdw blurRad="38100" dist="38100" dir="2700000" algn="tl">
                    <a:srgbClr val="000000">
                      <a:alpha val="43137"/>
                    </a:srgbClr>
                  </a:outerShdw>
                </a:effectLst>
              </a:rPr>
              <a:t>Pre-deposit can be paid through ITC </a:t>
            </a:r>
            <a:r>
              <a:rPr lang="en-US" sz="2200" dirty="0"/>
              <a:t>? </a:t>
            </a:r>
            <a:r>
              <a:rPr lang="en-US" sz="2000" i="1" dirty="0"/>
              <a:t>[Flipkart – Sep 23 - Patna HC DB against assessee + SC –Dec 23 - stayed the order]</a:t>
            </a:r>
            <a:endParaRPr lang="en-US" sz="2200" i="1" dirty="0"/>
          </a:p>
          <a:p>
            <a:pPr algn="just">
              <a:lnSpc>
                <a:spcPct val="200000"/>
              </a:lnSpc>
              <a:spcBef>
                <a:spcPts val="0"/>
              </a:spcBef>
            </a:pPr>
            <a:r>
              <a:rPr lang="en-US" dirty="0">
                <a:solidFill>
                  <a:srgbClr val="FF0000"/>
                </a:solidFill>
              </a:rPr>
              <a:t>Amnesty Scheme for Appeal – 12.5% </a:t>
            </a:r>
            <a:r>
              <a:rPr lang="en-US" dirty="0"/>
              <a:t>(mandatory 2.5% Cash ledger) </a:t>
            </a:r>
            <a:endParaRPr lang="en-US" sz="2200" dirty="0"/>
          </a:p>
          <a:p>
            <a:endParaRPr lang="en-IN" dirty="0"/>
          </a:p>
        </p:txBody>
      </p:sp>
      <p:sp>
        <p:nvSpPr>
          <p:cNvPr id="4" name="Footer Placeholder 3">
            <a:extLst>
              <a:ext uri="{FF2B5EF4-FFF2-40B4-BE49-F238E27FC236}">
                <a16:creationId xmlns:a16="http://schemas.microsoft.com/office/drawing/2014/main" id="{3E4CF8E1-0212-4621-8194-D8D17E8215DC}"/>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B55DB161-BD47-43B5-989D-677CD9FF75F7}"/>
              </a:ext>
            </a:extLst>
          </p:cNvPr>
          <p:cNvSpPr>
            <a:spLocks noGrp="1"/>
          </p:cNvSpPr>
          <p:nvPr>
            <p:ph type="sldNum" sz="quarter" idx="4"/>
          </p:nvPr>
        </p:nvSpPr>
        <p:spPr/>
        <p:txBody>
          <a:bodyPr/>
          <a:lstStyle/>
          <a:p>
            <a:fld id="{C37E4FB1-AD43-40BE-A2D5-51E31E25039B}" type="slidenum">
              <a:rPr lang="en-IN" smtClean="0"/>
              <a:pPr/>
              <a:t>12</a:t>
            </a:fld>
            <a:endParaRPr lang="en-IN" dirty="0"/>
          </a:p>
        </p:txBody>
      </p:sp>
    </p:spTree>
    <p:extLst>
      <p:ext uri="{BB962C8B-B14F-4D97-AF65-F5344CB8AC3E}">
        <p14:creationId xmlns:p14="http://schemas.microsoft.com/office/powerpoint/2010/main" val="605826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989015-60A2-49BE-941A-37E1D578F63B}"/>
              </a:ext>
            </a:extLst>
          </p:cNvPr>
          <p:cNvSpPr>
            <a:spLocks noGrp="1"/>
          </p:cNvSpPr>
          <p:nvPr>
            <p:ph type="body" sz="quarter" idx="14"/>
          </p:nvPr>
        </p:nvSpPr>
        <p:spPr/>
        <p:txBody>
          <a:bodyPr/>
          <a:lstStyle/>
          <a:p>
            <a:r>
              <a:rPr lang="en-US" dirty="0"/>
              <a:t>Form and Mode of Filing Appeal</a:t>
            </a:r>
            <a:endParaRPr lang="en-IN" dirty="0"/>
          </a:p>
        </p:txBody>
      </p:sp>
      <p:sp>
        <p:nvSpPr>
          <p:cNvPr id="3" name="Text Placeholder 2">
            <a:extLst>
              <a:ext uri="{FF2B5EF4-FFF2-40B4-BE49-F238E27FC236}">
                <a16:creationId xmlns:a16="http://schemas.microsoft.com/office/drawing/2014/main" id="{929CB801-C497-40CC-B7DB-DD61333DCE25}"/>
              </a:ext>
            </a:extLst>
          </p:cNvPr>
          <p:cNvSpPr>
            <a:spLocks noGrp="1"/>
          </p:cNvSpPr>
          <p:nvPr>
            <p:ph type="body" sz="quarter" idx="15"/>
          </p:nvPr>
        </p:nvSpPr>
        <p:spPr/>
        <p:txBody>
          <a:bodyPr/>
          <a:lstStyle/>
          <a:p>
            <a:pPr algn="just">
              <a:lnSpc>
                <a:spcPct val="150000"/>
              </a:lnSpc>
            </a:pPr>
            <a:r>
              <a:rPr lang="en-US" dirty="0"/>
              <a:t>GST APL-01 to be </a:t>
            </a:r>
            <a:r>
              <a:rPr lang="en-US" b="1" dirty="0"/>
              <a:t>filed either electronically or otherwise (Cal HC) </a:t>
            </a:r>
            <a:r>
              <a:rPr lang="en-US" dirty="0"/>
              <a:t>as may be notified by the Commissioner &amp;  </a:t>
            </a:r>
          </a:p>
          <a:p>
            <a:pPr algn="just">
              <a:lnSpc>
                <a:spcPct val="150000"/>
              </a:lnSpc>
            </a:pPr>
            <a:r>
              <a:rPr lang="en-US" b="1" dirty="0"/>
              <a:t>Provisional acknowledgement </a:t>
            </a:r>
            <a:r>
              <a:rPr lang="en-US" dirty="0"/>
              <a:t>shall be issued to the appellant immediately – Rule 108(1)</a:t>
            </a:r>
          </a:p>
          <a:p>
            <a:pPr algn="just">
              <a:lnSpc>
                <a:spcPct val="150000"/>
              </a:lnSpc>
            </a:pPr>
            <a:r>
              <a:rPr lang="en-US" dirty="0"/>
              <a:t>Certified copy of order to be submitted within 7 days in case of offline filing.</a:t>
            </a:r>
          </a:p>
          <a:p>
            <a:pPr algn="just">
              <a:lnSpc>
                <a:spcPct val="150000"/>
              </a:lnSpc>
            </a:pPr>
            <a:r>
              <a:rPr lang="en-US" dirty="0"/>
              <a:t>If not submitted within 7 days – date of submission of certified order shall be considered as date of filing of Appeal</a:t>
            </a:r>
          </a:p>
          <a:p>
            <a:pPr algn="just">
              <a:lnSpc>
                <a:spcPct val="150000"/>
              </a:lnSpc>
            </a:pPr>
            <a:r>
              <a:rPr lang="en-US" dirty="0"/>
              <a:t>A final acknowledgement, indicating the </a:t>
            </a:r>
            <a:r>
              <a:rPr lang="en-US" b="1" dirty="0"/>
              <a:t>appeal number shall be issued in FORM GST APL-02 </a:t>
            </a:r>
            <a:r>
              <a:rPr lang="en-US" dirty="0"/>
              <a:t>by the Appellate Authority or an officer authorized by him in this behalf - Rule 108(3)</a:t>
            </a:r>
          </a:p>
          <a:p>
            <a:pPr algn="just">
              <a:lnSpc>
                <a:spcPct val="150000"/>
              </a:lnSpc>
            </a:pPr>
            <a:endParaRPr lang="en-US" dirty="0"/>
          </a:p>
          <a:p>
            <a:endParaRPr lang="en-IN" dirty="0"/>
          </a:p>
        </p:txBody>
      </p:sp>
      <p:sp>
        <p:nvSpPr>
          <p:cNvPr id="4" name="Footer Placeholder 3">
            <a:extLst>
              <a:ext uri="{FF2B5EF4-FFF2-40B4-BE49-F238E27FC236}">
                <a16:creationId xmlns:a16="http://schemas.microsoft.com/office/drawing/2014/main" id="{42CA2697-2C56-406E-A632-680E14555407}"/>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DDEBD1D8-EFB6-4A73-95EB-D8B17E936162}"/>
              </a:ext>
            </a:extLst>
          </p:cNvPr>
          <p:cNvSpPr>
            <a:spLocks noGrp="1"/>
          </p:cNvSpPr>
          <p:nvPr>
            <p:ph type="sldNum" sz="quarter" idx="4"/>
          </p:nvPr>
        </p:nvSpPr>
        <p:spPr/>
        <p:txBody>
          <a:bodyPr/>
          <a:lstStyle/>
          <a:p>
            <a:fld id="{C37E4FB1-AD43-40BE-A2D5-51E31E25039B}" type="slidenum">
              <a:rPr lang="en-IN" smtClean="0"/>
              <a:pPr/>
              <a:t>13</a:t>
            </a:fld>
            <a:endParaRPr lang="en-IN" dirty="0"/>
          </a:p>
        </p:txBody>
      </p:sp>
    </p:spTree>
    <p:extLst>
      <p:ext uri="{BB962C8B-B14F-4D97-AF65-F5344CB8AC3E}">
        <p14:creationId xmlns:p14="http://schemas.microsoft.com/office/powerpoint/2010/main" val="3763921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504DF0-214E-4B6E-A7D7-7EFD711F8196}"/>
              </a:ext>
            </a:extLst>
          </p:cNvPr>
          <p:cNvSpPr>
            <a:spLocks noGrp="1"/>
          </p:cNvSpPr>
          <p:nvPr>
            <p:ph type="body" sz="quarter" idx="13"/>
          </p:nvPr>
        </p:nvSpPr>
        <p:spPr>
          <a:xfrm>
            <a:off x="318428" y="2094009"/>
            <a:ext cx="6729501" cy="792163"/>
          </a:xfrm>
        </p:spPr>
        <p:txBody>
          <a:bodyPr/>
          <a:lstStyle/>
          <a:p>
            <a:pPr>
              <a:lnSpc>
                <a:spcPct val="150000"/>
              </a:lnSpc>
            </a:pPr>
            <a:r>
              <a:rPr lang="en-US" sz="4000" dirty="0"/>
              <a:t>Principles in Appeal</a:t>
            </a:r>
          </a:p>
        </p:txBody>
      </p:sp>
    </p:spTree>
    <p:extLst>
      <p:ext uri="{BB962C8B-B14F-4D97-AF65-F5344CB8AC3E}">
        <p14:creationId xmlns:p14="http://schemas.microsoft.com/office/powerpoint/2010/main" val="1340756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10C1EB-B3BA-4474-B23E-076D51A76742}"/>
              </a:ext>
            </a:extLst>
          </p:cNvPr>
          <p:cNvSpPr>
            <a:spLocks noGrp="1"/>
          </p:cNvSpPr>
          <p:nvPr>
            <p:ph type="body" sz="quarter" idx="14"/>
          </p:nvPr>
        </p:nvSpPr>
        <p:spPr/>
        <p:txBody>
          <a:bodyPr/>
          <a:lstStyle/>
          <a:p>
            <a:r>
              <a:rPr lang="en-US" dirty="0"/>
              <a:t>Principles of Natural Justice</a:t>
            </a:r>
          </a:p>
        </p:txBody>
      </p:sp>
      <p:graphicFrame>
        <p:nvGraphicFramePr>
          <p:cNvPr id="4" name="Diagram 3">
            <a:extLst>
              <a:ext uri="{FF2B5EF4-FFF2-40B4-BE49-F238E27FC236}">
                <a16:creationId xmlns:a16="http://schemas.microsoft.com/office/drawing/2014/main" id="{B572525B-A983-4960-8323-14BFD783A478}"/>
              </a:ext>
            </a:extLst>
          </p:cNvPr>
          <p:cNvGraphicFramePr/>
          <p:nvPr>
            <p:extLst>
              <p:ext uri="{D42A27DB-BD31-4B8C-83A1-F6EECF244321}">
                <p14:modId xmlns:p14="http://schemas.microsoft.com/office/powerpoint/2010/main" val="4152172833"/>
              </p:ext>
            </p:extLst>
          </p:nvPr>
        </p:nvGraphicFramePr>
        <p:xfrm>
          <a:off x="1969477" y="1071359"/>
          <a:ext cx="819052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DA90F9FD-62EC-4F10-9FA4-C8ED9586CEF1}"/>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A917B262-D814-4CE9-A372-E2516F00766D}"/>
              </a:ext>
            </a:extLst>
          </p:cNvPr>
          <p:cNvSpPr>
            <a:spLocks noGrp="1"/>
          </p:cNvSpPr>
          <p:nvPr>
            <p:ph type="sldNum" sz="quarter" idx="4"/>
          </p:nvPr>
        </p:nvSpPr>
        <p:spPr/>
        <p:txBody>
          <a:bodyPr/>
          <a:lstStyle/>
          <a:p>
            <a:fld id="{C37E4FB1-AD43-40BE-A2D5-51E31E25039B}" type="slidenum">
              <a:rPr lang="en-IN" smtClean="0"/>
              <a:pPr/>
              <a:t>15</a:t>
            </a:fld>
            <a:endParaRPr lang="en-IN" dirty="0"/>
          </a:p>
        </p:txBody>
      </p:sp>
    </p:spTree>
    <p:extLst>
      <p:ext uri="{BB962C8B-B14F-4D97-AF65-F5344CB8AC3E}">
        <p14:creationId xmlns:p14="http://schemas.microsoft.com/office/powerpoint/2010/main" val="392013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E2E6BF9-BF9E-426D-BDC3-D24114684748}"/>
              </a:ext>
            </a:extLst>
          </p:cNvPr>
          <p:cNvSpPr>
            <a:spLocks noGrp="1"/>
          </p:cNvSpPr>
          <p:nvPr>
            <p:ph type="body" sz="quarter" idx="14"/>
          </p:nvPr>
        </p:nvSpPr>
        <p:spPr/>
        <p:txBody>
          <a:bodyPr/>
          <a:lstStyle/>
          <a:p>
            <a:r>
              <a:rPr lang="en-US" dirty="0"/>
              <a:t>Personal Hearing</a:t>
            </a:r>
            <a:endParaRPr lang="en-IN" dirty="0"/>
          </a:p>
        </p:txBody>
      </p:sp>
      <p:sp>
        <p:nvSpPr>
          <p:cNvPr id="3" name="Text Placeholder 2">
            <a:extLst>
              <a:ext uri="{FF2B5EF4-FFF2-40B4-BE49-F238E27FC236}">
                <a16:creationId xmlns:a16="http://schemas.microsoft.com/office/drawing/2014/main" id="{84245DEF-F45E-4608-8565-38EA85DEF12B}"/>
              </a:ext>
            </a:extLst>
          </p:cNvPr>
          <p:cNvSpPr>
            <a:spLocks noGrp="1"/>
          </p:cNvSpPr>
          <p:nvPr>
            <p:ph type="body" sz="quarter" idx="15"/>
          </p:nvPr>
        </p:nvSpPr>
        <p:spPr/>
        <p:txBody>
          <a:bodyPr/>
          <a:lstStyle/>
          <a:p>
            <a:pPr>
              <a:lnSpc>
                <a:spcPct val="150000"/>
              </a:lnSpc>
            </a:pPr>
            <a:r>
              <a:rPr lang="en-US" dirty="0"/>
              <a:t>3 adjournments can be taken</a:t>
            </a:r>
          </a:p>
          <a:p>
            <a:pPr>
              <a:lnSpc>
                <a:spcPct val="150000"/>
              </a:lnSpc>
            </a:pPr>
            <a:r>
              <a:rPr lang="en-US" b="1" dirty="0"/>
              <a:t>Better to prepare the </a:t>
            </a:r>
            <a:r>
              <a:rPr lang="en-US" b="1" u="sng" dirty="0">
                <a:solidFill>
                  <a:srgbClr val="FF0000"/>
                </a:solidFill>
              </a:rPr>
              <a:t>gist</a:t>
            </a:r>
            <a:r>
              <a:rPr lang="en-US" b="1" dirty="0"/>
              <a:t> of submissions</a:t>
            </a:r>
          </a:p>
          <a:p>
            <a:pPr>
              <a:lnSpc>
                <a:spcPct val="150000"/>
              </a:lnSpc>
            </a:pPr>
            <a:r>
              <a:rPr lang="en-US" dirty="0"/>
              <a:t>Be through with the facts of the case and business of the </a:t>
            </a:r>
            <a:r>
              <a:rPr lang="en-US" dirty="0" err="1"/>
              <a:t>assessee</a:t>
            </a:r>
            <a:endParaRPr lang="en-US" dirty="0"/>
          </a:p>
          <a:p>
            <a:pPr>
              <a:lnSpc>
                <a:spcPct val="150000"/>
              </a:lnSpc>
            </a:pPr>
            <a:r>
              <a:rPr lang="en-US" dirty="0"/>
              <a:t>Explain the facts and your grounds in brief during the hearing</a:t>
            </a:r>
          </a:p>
          <a:p>
            <a:pPr>
              <a:lnSpc>
                <a:spcPct val="150000"/>
              </a:lnSpc>
            </a:pPr>
            <a:r>
              <a:rPr lang="en-US" b="1" dirty="0"/>
              <a:t>Refer relevant documents during the hearing</a:t>
            </a:r>
          </a:p>
          <a:p>
            <a:pPr>
              <a:lnSpc>
                <a:spcPct val="150000"/>
              </a:lnSpc>
            </a:pPr>
            <a:r>
              <a:rPr lang="en-US" dirty="0"/>
              <a:t>Submit the </a:t>
            </a:r>
            <a:r>
              <a:rPr lang="en-US" u="sng" dirty="0">
                <a:solidFill>
                  <a:srgbClr val="FF0000"/>
                </a:solidFill>
              </a:rPr>
              <a:t>complete extract of case law </a:t>
            </a:r>
            <a:r>
              <a:rPr lang="en-US" dirty="0"/>
              <a:t>if the facts are same</a:t>
            </a:r>
          </a:p>
          <a:p>
            <a:pPr>
              <a:lnSpc>
                <a:spcPct val="150000"/>
              </a:lnSpc>
            </a:pPr>
            <a:r>
              <a:rPr lang="en-US" dirty="0"/>
              <a:t>Additional grounds of appeal – if AA satisfies that omission was not </a:t>
            </a:r>
            <a:r>
              <a:rPr lang="en-US" dirty="0" err="1"/>
              <a:t>wilful</a:t>
            </a:r>
            <a:r>
              <a:rPr lang="en-US" dirty="0"/>
              <a:t> or unreasonable</a:t>
            </a:r>
          </a:p>
          <a:p>
            <a:pPr marL="0" indent="0">
              <a:lnSpc>
                <a:spcPct val="150000"/>
              </a:lnSpc>
              <a:buNone/>
            </a:pPr>
            <a:endParaRPr lang="en-US" dirty="0"/>
          </a:p>
          <a:p>
            <a:endParaRPr lang="en-IN" dirty="0"/>
          </a:p>
        </p:txBody>
      </p:sp>
      <p:sp>
        <p:nvSpPr>
          <p:cNvPr id="4" name="Footer Placeholder 3">
            <a:extLst>
              <a:ext uri="{FF2B5EF4-FFF2-40B4-BE49-F238E27FC236}">
                <a16:creationId xmlns:a16="http://schemas.microsoft.com/office/drawing/2014/main" id="{779D1D28-4076-4677-9B2C-C963AC2BC094}"/>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DD065BD2-5BF8-428E-960C-D3B65E0880B6}"/>
              </a:ext>
            </a:extLst>
          </p:cNvPr>
          <p:cNvSpPr>
            <a:spLocks noGrp="1"/>
          </p:cNvSpPr>
          <p:nvPr>
            <p:ph type="sldNum" sz="quarter" idx="4"/>
          </p:nvPr>
        </p:nvSpPr>
        <p:spPr/>
        <p:txBody>
          <a:bodyPr/>
          <a:lstStyle/>
          <a:p>
            <a:fld id="{C37E4FB1-AD43-40BE-A2D5-51E31E25039B}" type="slidenum">
              <a:rPr lang="en-IN" smtClean="0"/>
              <a:pPr/>
              <a:t>16</a:t>
            </a:fld>
            <a:endParaRPr lang="en-IN" dirty="0"/>
          </a:p>
        </p:txBody>
      </p:sp>
    </p:spTree>
    <p:extLst>
      <p:ext uri="{BB962C8B-B14F-4D97-AF65-F5344CB8AC3E}">
        <p14:creationId xmlns:p14="http://schemas.microsoft.com/office/powerpoint/2010/main" val="2405507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563A5C-159D-4909-9812-D44D6F36A4F8}"/>
              </a:ext>
            </a:extLst>
          </p:cNvPr>
          <p:cNvSpPr>
            <a:spLocks noGrp="1"/>
          </p:cNvSpPr>
          <p:nvPr>
            <p:ph type="body" sz="quarter" idx="14"/>
          </p:nvPr>
        </p:nvSpPr>
        <p:spPr/>
        <p:txBody>
          <a:bodyPr/>
          <a:lstStyle/>
          <a:p>
            <a:r>
              <a:rPr lang="en-US" sz="3200" dirty="0"/>
              <a:t>Order of the Appellate Authority</a:t>
            </a:r>
          </a:p>
          <a:p>
            <a:endParaRPr lang="en-US" sz="3200" dirty="0"/>
          </a:p>
        </p:txBody>
      </p:sp>
      <p:sp>
        <p:nvSpPr>
          <p:cNvPr id="3" name="Text Placeholder 2">
            <a:extLst>
              <a:ext uri="{FF2B5EF4-FFF2-40B4-BE49-F238E27FC236}">
                <a16:creationId xmlns:a16="http://schemas.microsoft.com/office/drawing/2014/main" id="{95DC70B6-C36E-4FA9-9BC8-7A936F56540D}"/>
              </a:ext>
            </a:extLst>
          </p:cNvPr>
          <p:cNvSpPr>
            <a:spLocks noGrp="1"/>
          </p:cNvSpPr>
          <p:nvPr>
            <p:ph type="body" sz="quarter" idx="15"/>
          </p:nvPr>
        </p:nvSpPr>
        <p:spPr/>
        <p:txBody>
          <a:bodyPr>
            <a:normAutofit/>
          </a:bodyPr>
          <a:lstStyle/>
          <a:p>
            <a:pPr algn="just">
              <a:lnSpc>
                <a:spcPct val="150000"/>
              </a:lnSpc>
            </a:pPr>
            <a:r>
              <a:rPr lang="en-US" sz="2400" dirty="0"/>
              <a:t>Confirm, modify or annul the order - </a:t>
            </a:r>
            <a:r>
              <a:rPr lang="en-US" sz="2400" b="1" dirty="0"/>
              <a:t>cannot remand back to AO </a:t>
            </a:r>
            <a:r>
              <a:rPr lang="en-US" sz="2400" dirty="0"/>
              <a:t>– </a:t>
            </a:r>
            <a:r>
              <a:rPr lang="en-US" sz="1800" b="1" i="1" dirty="0">
                <a:solidFill>
                  <a:srgbClr val="FF0000"/>
                </a:solidFill>
              </a:rPr>
              <a:t>107(11) – therefore AA can </a:t>
            </a:r>
            <a:r>
              <a:rPr lang="en-US" sz="1800" b="1" i="1" u="sng" dirty="0">
                <a:solidFill>
                  <a:srgbClr val="FF0000"/>
                </a:solidFill>
              </a:rPr>
              <a:t>make such further inquiry </a:t>
            </a:r>
            <a:r>
              <a:rPr lang="en-US" sz="1800" b="1" i="1" dirty="0">
                <a:solidFill>
                  <a:srgbClr val="FF0000"/>
                </a:solidFill>
              </a:rPr>
              <a:t>as may be necessary.</a:t>
            </a:r>
            <a:endParaRPr lang="en-US" sz="2400" b="1" i="1" dirty="0">
              <a:solidFill>
                <a:srgbClr val="FF0000"/>
              </a:solidFill>
            </a:endParaRPr>
          </a:p>
          <a:p>
            <a:pPr algn="just">
              <a:lnSpc>
                <a:spcPct val="150000"/>
              </a:lnSpc>
            </a:pPr>
            <a:r>
              <a:rPr lang="en-US" sz="2400" dirty="0"/>
              <a:t>Speaking </a:t>
            </a:r>
            <a:r>
              <a:rPr lang="en-US" sz="2400" b="1" u="sng" dirty="0"/>
              <a:t>order with reasons </a:t>
            </a:r>
            <a:r>
              <a:rPr lang="en-US" sz="2400" dirty="0"/>
              <a:t>for findings</a:t>
            </a:r>
          </a:p>
          <a:p>
            <a:pPr algn="just">
              <a:lnSpc>
                <a:spcPct val="150000"/>
              </a:lnSpc>
            </a:pPr>
            <a:r>
              <a:rPr lang="en-US" sz="2400" dirty="0"/>
              <a:t>Order </a:t>
            </a:r>
            <a:r>
              <a:rPr lang="en-US" sz="2400" b="1" dirty="0"/>
              <a:t>to be communicated </a:t>
            </a:r>
            <a:r>
              <a:rPr lang="en-US" sz="2400" dirty="0"/>
              <a:t>to the appellant, respondent and to the adjudicating authority </a:t>
            </a:r>
            <a:r>
              <a:rPr lang="en-US" sz="1800" b="1" i="1" dirty="0">
                <a:solidFill>
                  <a:srgbClr val="FF0000"/>
                </a:solidFill>
              </a:rPr>
              <a:t>107(14)</a:t>
            </a:r>
            <a:endParaRPr lang="en-US" sz="2400" b="1" i="1" dirty="0">
              <a:solidFill>
                <a:srgbClr val="FF0000"/>
              </a:solidFill>
            </a:endParaRPr>
          </a:p>
          <a:p>
            <a:pPr algn="just">
              <a:lnSpc>
                <a:spcPct val="150000"/>
              </a:lnSpc>
            </a:pPr>
            <a:r>
              <a:rPr lang="en-US" sz="2400" b="1" dirty="0">
                <a:solidFill>
                  <a:schemeClr val="accent6"/>
                </a:solidFill>
              </a:rPr>
              <a:t>Copy to Jurisdictional Commissioner of Central Tax and State tax</a:t>
            </a:r>
          </a:p>
          <a:p>
            <a:pPr algn="just">
              <a:lnSpc>
                <a:spcPct val="150000"/>
              </a:lnSpc>
            </a:pPr>
            <a:r>
              <a:rPr lang="en-GB" sz="2400" b="0" i="0" dirty="0">
                <a:solidFill>
                  <a:srgbClr val="000000"/>
                </a:solidFill>
                <a:effectLst/>
              </a:rPr>
              <a:t>Every order passed under this section shall, subject to the provisions of section 108 or section 113 or section 117 or section 118 be final and binding on the parties</a:t>
            </a:r>
            <a:endParaRPr lang="en-US" sz="2400" dirty="0"/>
          </a:p>
        </p:txBody>
      </p:sp>
      <p:sp>
        <p:nvSpPr>
          <p:cNvPr id="4" name="Footer Placeholder 3">
            <a:extLst>
              <a:ext uri="{FF2B5EF4-FFF2-40B4-BE49-F238E27FC236}">
                <a16:creationId xmlns:a16="http://schemas.microsoft.com/office/drawing/2014/main" id="{04ED0C18-28D3-4C04-8B85-BC402CAAF0D2}"/>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E4DA8C3C-738C-42DD-9084-188B1BA5550E}"/>
              </a:ext>
            </a:extLst>
          </p:cNvPr>
          <p:cNvSpPr>
            <a:spLocks noGrp="1"/>
          </p:cNvSpPr>
          <p:nvPr>
            <p:ph type="sldNum" sz="quarter" idx="4"/>
          </p:nvPr>
        </p:nvSpPr>
        <p:spPr/>
        <p:txBody>
          <a:bodyPr/>
          <a:lstStyle/>
          <a:p>
            <a:fld id="{C37E4FB1-AD43-40BE-A2D5-51E31E25039B}" type="slidenum">
              <a:rPr lang="en-IN" smtClean="0"/>
              <a:pPr/>
              <a:t>17</a:t>
            </a:fld>
            <a:endParaRPr lang="en-IN" dirty="0"/>
          </a:p>
        </p:txBody>
      </p:sp>
    </p:spTree>
    <p:extLst>
      <p:ext uri="{BB962C8B-B14F-4D97-AF65-F5344CB8AC3E}">
        <p14:creationId xmlns:p14="http://schemas.microsoft.com/office/powerpoint/2010/main" val="4243465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504DF0-214E-4B6E-A7D7-7EFD711F8196}"/>
              </a:ext>
            </a:extLst>
          </p:cNvPr>
          <p:cNvSpPr>
            <a:spLocks noGrp="1"/>
          </p:cNvSpPr>
          <p:nvPr>
            <p:ph type="body" sz="quarter" idx="13"/>
          </p:nvPr>
        </p:nvSpPr>
        <p:spPr>
          <a:xfrm>
            <a:off x="626339" y="1926058"/>
            <a:ext cx="6729501" cy="792163"/>
          </a:xfrm>
        </p:spPr>
        <p:txBody>
          <a:bodyPr/>
          <a:lstStyle/>
          <a:p>
            <a:r>
              <a:rPr lang="en-US" sz="4000" dirty="0"/>
              <a:t>Professional Approach</a:t>
            </a:r>
          </a:p>
        </p:txBody>
      </p:sp>
    </p:spTree>
    <p:extLst>
      <p:ext uri="{BB962C8B-B14F-4D97-AF65-F5344CB8AC3E}">
        <p14:creationId xmlns:p14="http://schemas.microsoft.com/office/powerpoint/2010/main" val="462675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a:t>Facts of the case</a:t>
            </a:r>
          </a:p>
        </p:txBody>
      </p:sp>
      <p:sp>
        <p:nvSpPr>
          <p:cNvPr id="3" name="Text Placeholder 2"/>
          <p:cNvSpPr>
            <a:spLocks noGrp="1"/>
          </p:cNvSpPr>
          <p:nvPr>
            <p:ph type="body" sz="quarter" idx="15"/>
          </p:nvPr>
        </p:nvSpPr>
        <p:spPr/>
        <p:txBody>
          <a:bodyPr/>
          <a:lstStyle/>
          <a:p>
            <a:pPr>
              <a:lnSpc>
                <a:spcPct val="150000"/>
              </a:lnSpc>
            </a:pPr>
            <a:r>
              <a:rPr lang="en-US" dirty="0"/>
              <a:t>All essential facts to be brought on record</a:t>
            </a:r>
          </a:p>
          <a:p>
            <a:pPr>
              <a:lnSpc>
                <a:spcPct val="150000"/>
              </a:lnSpc>
            </a:pPr>
            <a:r>
              <a:rPr lang="en-US" dirty="0"/>
              <a:t>Explain how </a:t>
            </a:r>
            <a:r>
              <a:rPr lang="en-US" dirty="0" err="1"/>
              <a:t>assessee</a:t>
            </a:r>
            <a:r>
              <a:rPr lang="en-US" dirty="0"/>
              <a:t> business operates</a:t>
            </a:r>
          </a:p>
          <a:p>
            <a:pPr>
              <a:lnSpc>
                <a:spcPct val="150000"/>
              </a:lnSpc>
            </a:pPr>
            <a:r>
              <a:rPr lang="en-US" dirty="0"/>
              <a:t>Facts should be simple and understandable</a:t>
            </a:r>
          </a:p>
          <a:p>
            <a:pPr>
              <a:lnSpc>
                <a:spcPct val="150000"/>
              </a:lnSpc>
            </a:pPr>
            <a:r>
              <a:rPr lang="en-US" dirty="0">
                <a:solidFill>
                  <a:srgbClr val="C00000"/>
                </a:solidFill>
              </a:rPr>
              <a:t>The introduction of new facts at appellate stage may not be allowed </a:t>
            </a:r>
          </a:p>
          <a:p>
            <a:pPr>
              <a:lnSpc>
                <a:spcPct val="150000"/>
              </a:lnSpc>
            </a:pPr>
            <a:r>
              <a:rPr lang="en-US" b="1" dirty="0"/>
              <a:t>Facts should be supported by sufficient documentary evidence </a:t>
            </a:r>
          </a:p>
          <a:p>
            <a:pPr>
              <a:lnSpc>
                <a:spcPct val="150000"/>
              </a:lnSpc>
            </a:pPr>
            <a:r>
              <a:rPr lang="en-US" b="1" dirty="0"/>
              <a:t>Details of </a:t>
            </a:r>
            <a:r>
              <a:rPr lang="en-US" dirty="0"/>
              <a:t>filing </a:t>
            </a:r>
            <a:r>
              <a:rPr lang="en-US" u="sng" dirty="0"/>
              <a:t>reply</a:t>
            </a:r>
            <a:r>
              <a:rPr lang="en-US" dirty="0"/>
              <a:t>, attending </a:t>
            </a:r>
            <a:r>
              <a:rPr lang="en-US" u="sng" dirty="0"/>
              <a:t>personal hearing </a:t>
            </a:r>
            <a:r>
              <a:rPr lang="en-US" dirty="0"/>
              <a:t>should be mentioned</a:t>
            </a:r>
          </a:p>
          <a:p>
            <a:pPr>
              <a:lnSpc>
                <a:spcPct val="150000"/>
              </a:lnSpc>
            </a:pPr>
            <a:r>
              <a:rPr lang="en-US" b="1" dirty="0">
                <a:solidFill>
                  <a:srgbClr val="C00000"/>
                </a:solidFill>
              </a:rPr>
              <a:t>Any other correspondence after attending the PH shall be mentioned</a:t>
            </a:r>
          </a:p>
          <a:p>
            <a:pPr marL="0" indent="0">
              <a:lnSpc>
                <a:spcPct val="150000"/>
              </a:lnSpc>
              <a:buNone/>
            </a:pPr>
            <a:endParaRPr lang="en-US" dirty="0"/>
          </a:p>
          <a:p>
            <a:endParaRPr lang="en-US" dirty="0"/>
          </a:p>
        </p:txBody>
      </p:sp>
      <p:sp>
        <p:nvSpPr>
          <p:cNvPr id="4" name="Footer Placeholder 3">
            <a:extLst>
              <a:ext uri="{FF2B5EF4-FFF2-40B4-BE49-F238E27FC236}">
                <a16:creationId xmlns:a16="http://schemas.microsoft.com/office/drawing/2014/main" id="{7E801D5C-9E39-4681-9CF7-51C7117B0339}"/>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19BF9942-23FE-4D2F-B858-F2B1294ED0A0}"/>
              </a:ext>
            </a:extLst>
          </p:cNvPr>
          <p:cNvSpPr>
            <a:spLocks noGrp="1"/>
          </p:cNvSpPr>
          <p:nvPr>
            <p:ph type="sldNum" sz="quarter" idx="4"/>
          </p:nvPr>
        </p:nvSpPr>
        <p:spPr/>
        <p:txBody>
          <a:bodyPr/>
          <a:lstStyle/>
          <a:p>
            <a:fld id="{C37E4FB1-AD43-40BE-A2D5-51E31E25039B}" type="slidenum">
              <a:rPr lang="en-IN" smtClean="0"/>
              <a:pPr/>
              <a:t>19</a:t>
            </a:fld>
            <a:endParaRPr lang="en-IN" dirty="0"/>
          </a:p>
        </p:txBody>
      </p:sp>
    </p:spTree>
    <p:extLst>
      <p:ext uri="{BB962C8B-B14F-4D97-AF65-F5344CB8AC3E}">
        <p14:creationId xmlns:p14="http://schemas.microsoft.com/office/powerpoint/2010/main" val="3637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a:t>Today’s Coverage</a:t>
            </a:r>
          </a:p>
        </p:txBody>
      </p:sp>
      <p:sp>
        <p:nvSpPr>
          <p:cNvPr id="3" name="Text Placeholder 2"/>
          <p:cNvSpPr>
            <a:spLocks noGrp="1"/>
          </p:cNvSpPr>
          <p:nvPr>
            <p:ph type="body" sz="quarter" idx="15"/>
          </p:nvPr>
        </p:nvSpPr>
        <p:spPr>
          <a:xfrm>
            <a:off x="327026" y="1060134"/>
            <a:ext cx="11577428" cy="5248092"/>
          </a:xfrm>
        </p:spPr>
        <p:txBody>
          <a:bodyPr>
            <a:normAutofit/>
          </a:bodyPr>
          <a:lstStyle/>
          <a:p>
            <a:pPr>
              <a:lnSpc>
                <a:spcPct val="150000"/>
              </a:lnSpc>
            </a:pPr>
            <a:r>
              <a:rPr lang="en-US" sz="2800" dirty="0"/>
              <a:t>Appealable &amp; Non-Appealable Orders</a:t>
            </a:r>
          </a:p>
          <a:p>
            <a:pPr>
              <a:lnSpc>
                <a:spcPct val="150000"/>
              </a:lnSpc>
            </a:pPr>
            <a:r>
              <a:rPr lang="en-US" sz="2800" dirty="0"/>
              <a:t>Legal Provisions &amp; Procedural Matters</a:t>
            </a:r>
          </a:p>
          <a:p>
            <a:pPr>
              <a:lnSpc>
                <a:spcPct val="150000"/>
              </a:lnSpc>
            </a:pPr>
            <a:r>
              <a:rPr lang="en-US" sz="2800" dirty="0"/>
              <a:t>Principles in Appeal</a:t>
            </a:r>
          </a:p>
          <a:p>
            <a:pPr>
              <a:lnSpc>
                <a:spcPct val="150000"/>
              </a:lnSpc>
            </a:pPr>
            <a:r>
              <a:rPr lang="en-US" sz="2800" dirty="0"/>
              <a:t>Professional’s Approach</a:t>
            </a:r>
          </a:p>
          <a:p>
            <a:pPr>
              <a:lnSpc>
                <a:spcPct val="150000"/>
              </a:lnSpc>
            </a:pPr>
            <a:endParaRPr lang="en-US" sz="2800" dirty="0"/>
          </a:p>
          <a:p>
            <a:pPr>
              <a:lnSpc>
                <a:spcPct val="150000"/>
              </a:lnSpc>
            </a:pPr>
            <a:endParaRPr lang="en-US" sz="2800" dirty="0"/>
          </a:p>
          <a:p>
            <a:pPr>
              <a:lnSpc>
                <a:spcPct val="150000"/>
              </a:lnSpc>
            </a:pPr>
            <a:endParaRPr lang="en-US" sz="2800" dirty="0"/>
          </a:p>
        </p:txBody>
      </p:sp>
      <p:sp>
        <p:nvSpPr>
          <p:cNvPr id="4" name="Footer Placeholder 3">
            <a:extLst>
              <a:ext uri="{FF2B5EF4-FFF2-40B4-BE49-F238E27FC236}">
                <a16:creationId xmlns:a16="http://schemas.microsoft.com/office/drawing/2014/main" id="{E915829B-A1BA-4098-89D8-391668830308}"/>
              </a:ext>
            </a:extLst>
          </p:cNvPr>
          <p:cNvSpPr>
            <a:spLocks noGrp="1"/>
          </p:cNvSpPr>
          <p:nvPr>
            <p:ph type="ftr" sz="quarter" idx="11"/>
          </p:nvPr>
        </p:nvSpPr>
        <p:spPr/>
        <p:txBody>
          <a:bodyPr/>
          <a:lstStyle/>
          <a:p>
            <a:r>
              <a:rPr lang="en-US" dirty="0"/>
              <a:t>CA Gagan Kedia | Hiregange Academy</a:t>
            </a:r>
          </a:p>
        </p:txBody>
      </p:sp>
      <p:sp>
        <p:nvSpPr>
          <p:cNvPr id="5" name="Slide Number Placeholder 4">
            <a:extLst>
              <a:ext uri="{FF2B5EF4-FFF2-40B4-BE49-F238E27FC236}">
                <a16:creationId xmlns:a16="http://schemas.microsoft.com/office/drawing/2014/main" id="{4603FA6C-43C5-464F-9B29-D98513D57C94}"/>
              </a:ext>
            </a:extLst>
          </p:cNvPr>
          <p:cNvSpPr>
            <a:spLocks noGrp="1"/>
          </p:cNvSpPr>
          <p:nvPr>
            <p:ph type="sldNum" sz="quarter" idx="4"/>
          </p:nvPr>
        </p:nvSpPr>
        <p:spPr/>
        <p:txBody>
          <a:bodyPr/>
          <a:lstStyle/>
          <a:p>
            <a:fld id="{C37E4FB1-AD43-40BE-A2D5-51E31E25039B}" type="slidenum">
              <a:rPr lang="en-IN" smtClean="0"/>
              <a:pPr/>
              <a:t>2</a:t>
            </a:fld>
            <a:endParaRPr lang="en-IN" dirty="0"/>
          </a:p>
        </p:txBody>
      </p:sp>
    </p:spTree>
    <p:extLst>
      <p:ext uri="{BB962C8B-B14F-4D97-AF65-F5344CB8AC3E}">
        <p14:creationId xmlns:p14="http://schemas.microsoft.com/office/powerpoint/2010/main" val="2103103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BDF840-C8E8-4FD7-BE6C-44E9D5AA8205}"/>
              </a:ext>
            </a:extLst>
          </p:cNvPr>
          <p:cNvSpPr>
            <a:spLocks noGrp="1"/>
          </p:cNvSpPr>
          <p:nvPr>
            <p:ph type="body" sz="quarter" idx="14"/>
          </p:nvPr>
        </p:nvSpPr>
        <p:spPr/>
        <p:txBody>
          <a:bodyPr/>
          <a:lstStyle/>
          <a:p>
            <a:r>
              <a:rPr lang="en-US" dirty="0"/>
              <a:t>Validity of Order</a:t>
            </a:r>
            <a:endParaRPr lang="en-IN" dirty="0"/>
          </a:p>
        </p:txBody>
      </p:sp>
      <p:sp>
        <p:nvSpPr>
          <p:cNvPr id="3" name="Text Placeholder 2">
            <a:extLst>
              <a:ext uri="{FF2B5EF4-FFF2-40B4-BE49-F238E27FC236}">
                <a16:creationId xmlns:a16="http://schemas.microsoft.com/office/drawing/2014/main" id="{89E2C8F0-7FFD-4D50-8311-AED54D7CB239}"/>
              </a:ext>
            </a:extLst>
          </p:cNvPr>
          <p:cNvSpPr>
            <a:spLocks noGrp="1"/>
          </p:cNvSpPr>
          <p:nvPr>
            <p:ph type="body" sz="quarter" idx="15"/>
          </p:nvPr>
        </p:nvSpPr>
        <p:spPr>
          <a:xfrm>
            <a:off x="327025" y="1060134"/>
            <a:ext cx="11266877" cy="5248092"/>
          </a:xfrm>
        </p:spPr>
        <p:txBody>
          <a:bodyPr>
            <a:normAutofit/>
          </a:bodyPr>
          <a:lstStyle/>
          <a:p>
            <a:pPr lvl="0" algn="just">
              <a:lnSpc>
                <a:spcPct val="150000"/>
              </a:lnSpc>
            </a:pPr>
            <a:r>
              <a:rPr lang="en-US" b="1" dirty="0"/>
              <a:t>Passed without jurisdiction</a:t>
            </a:r>
            <a:r>
              <a:rPr lang="en-US" dirty="0"/>
              <a:t>? - Circular No.1/1/2017 dated 26.06.2017 and Circular No.3/3/2017 dated 05.07.2017 has prescribed the powers of Central tax officers under different sections and rules</a:t>
            </a:r>
          </a:p>
          <a:p>
            <a:pPr algn="just">
              <a:lnSpc>
                <a:spcPct val="150000"/>
              </a:lnSpc>
            </a:pPr>
            <a:r>
              <a:rPr lang="en-US" b="1" dirty="0"/>
              <a:t>Passed by adjudicating authority </a:t>
            </a:r>
            <a:r>
              <a:rPr lang="en-US" dirty="0"/>
              <a:t>? - Circular No. 31/05/2018 dated 09.02.2018 has prescribed </a:t>
            </a:r>
            <a:r>
              <a:rPr lang="en-US" u="sng" dirty="0"/>
              <a:t>monetary limits </a:t>
            </a:r>
            <a:r>
              <a:rPr lang="en-US" dirty="0"/>
              <a:t>for issuance of notices and adjudication of cases</a:t>
            </a:r>
          </a:p>
          <a:p>
            <a:pPr marL="914400" lvl="0" indent="-287338" algn="just">
              <a:lnSpc>
                <a:spcPct val="150000"/>
              </a:lnSpc>
              <a:buFont typeface="Wingdings" pitchFamily="2" charset="2"/>
              <a:buChar char="Ø"/>
            </a:pPr>
            <a:r>
              <a:rPr lang="en-US" b="1" dirty="0"/>
              <a:t>Superintendent </a:t>
            </a:r>
            <a:r>
              <a:rPr lang="en-US" dirty="0"/>
              <a:t>– 10L in case of CGST+20L in case of IGST</a:t>
            </a:r>
          </a:p>
          <a:p>
            <a:pPr marL="911225" lvl="0" algn="just">
              <a:lnSpc>
                <a:spcPct val="150000"/>
              </a:lnSpc>
              <a:buFont typeface="Wingdings" pitchFamily="2" charset="2"/>
              <a:buChar char="Ø"/>
            </a:pPr>
            <a:r>
              <a:rPr lang="en-US" b="1" dirty="0"/>
              <a:t>	AC/DC – </a:t>
            </a:r>
            <a:r>
              <a:rPr lang="en-US" dirty="0"/>
              <a:t>10L to 1 Crore in case of CGST + 20L to 2 Crores in IGST</a:t>
            </a:r>
          </a:p>
          <a:p>
            <a:pPr marL="914400" lvl="0" indent="-231775" algn="just">
              <a:lnSpc>
                <a:spcPct val="150000"/>
              </a:lnSpc>
              <a:buFont typeface="Wingdings" pitchFamily="2" charset="2"/>
              <a:buChar char="Ø"/>
            </a:pPr>
            <a:r>
              <a:rPr lang="en-US" b="1" dirty="0"/>
              <a:t>ADC/JC – </a:t>
            </a:r>
            <a:r>
              <a:rPr lang="en-US" dirty="0"/>
              <a:t>&gt; 1 Crore in case of CGST + &gt;2 Crores in case of IGST</a:t>
            </a:r>
          </a:p>
          <a:p>
            <a:pPr algn="just"/>
            <a:endParaRPr lang="en-IN" dirty="0"/>
          </a:p>
        </p:txBody>
      </p:sp>
      <p:sp>
        <p:nvSpPr>
          <p:cNvPr id="4" name="Footer Placeholder 3">
            <a:extLst>
              <a:ext uri="{FF2B5EF4-FFF2-40B4-BE49-F238E27FC236}">
                <a16:creationId xmlns:a16="http://schemas.microsoft.com/office/drawing/2014/main" id="{AD2EDE6C-B1B0-4A5F-84E5-160485CBCF94}"/>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2EF48BAE-4BD7-4FE4-8DB3-4EF70D04156C}"/>
              </a:ext>
            </a:extLst>
          </p:cNvPr>
          <p:cNvSpPr>
            <a:spLocks noGrp="1"/>
          </p:cNvSpPr>
          <p:nvPr>
            <p:ph type="sldNum" sz="quarter" idx="4"/>
          </p:nvPr>
        </p:nvSpPr>
        <p:spPr/>
        <p:txBody>
          <a:bodyPr/>
          <a:lstStyle/>
          <a:p>
            <a:fld id="{C37E4FB1-AD43-40BE-A2D5-51E31E25039B}" type="slidenum">
              <a:rPr lang="en-IN" smtClean="0"/>
              <a:pPr/>
              <a:t>20</a:t>
            </a:fld>
            <a:endParaRPr lang="en-IN" dirty="0"/>
          </a:p>
        </p:txBody>
      </p:sp>
    </p:spTree>
    <p:extLst>
      <p:ext uri="{BB962C8B-B14F-4D97-AF65-F5344CB8AC3E}">
        <p14:creationId xmlns:p14="http://schemas.microsoft.com/office/powerpoint/2010/main" val="1229482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4AF0B6-8470-49C1-AECC-E02FEEB0630B}"/>
              </a:ext>
            </a:extLst>
          </p:cNvPr>
          <p:cNvSpPr>
            <a:spLocks noGrp="1"/>
          </p:cNvSpPr>
          <p:nvPr>
            <p:ph type="body" sz="quarter" idx="14"/>
          </p:nvPr>
        </p:nvSpPr>
        <p:spPr>
          <a:xfrm>
            <a:off x="327025" y="150814"/>
            <a:ext cx="5914749" cy="585787"/>
          </a:xfrm>
        </p:spPr>
        <p:txBody>
          <a:bodyPr/>
          <a:lstStyle/>
          <a:p>
            <a:r>
              <a:rPr lang="en-US" dirty="0"/>
              <a:t>Validity of order</a:t>
            </a:r>
            <a:endParaRPr lang="en-IN" dirty="0"/>
          </a:p>
        </p:txBody>
      </p:sp>
      <p:sp>
        <p:nvSpPr>
          <p:cNvPr id="3" name="Text Placeholder 2">
            <a:extLst>
              <a:ext uri="{FF2B5EF4-FFF2-40B4-BE49-F238E27FC236}">
                <a16:creationId xmlns:a16="http://schemas.microsoft.com/office/drawing/2014/main" id="{EB209A51-0B37-4E00-99CF-1F670189A9BD}"/>
              </a:ext>
            </a:extLst>
          </p:cNvPr>
          <p:cNvSpPr>
            <a:spLocks noGrp="1"/>
          </p:cNvSpPr>
          <p:nvPr>
            <p:ph type="body" sz="quarter" idx="15"/>
          </p:nvPr>
        </p:nvSpPr>
        <p:spPr/>
        <p:txBody>
          <a:bodyPr>
            <a:normAutofit/>
          </a:bodyPr>
          <a:lstStyle/>
          <a:p>
            <a:pPr>
              <a:lnSpc>
                <a:spcPct val="150000"/>
              </a:lnSpc>
            </a:pPr>
            <a:r>
              <a:rPr lang="en-US" b="1" dirty="0"/>
              <a:t>Unreasoned order </a:t>
            </a:r>
            <a:r>
              <a:rPr lang="en-US" dirty="0"/>
              <a:t>– Sec 75 requires the officer to give reasons while passing the order. - 	</a:t>
            </a:r>
            <a:r>
              <a:rPr lang="en-US" b="1" i="1" dirty="0">
                <a:effectLst/>
              </a:rPr>
              <a:t>Allahabad HC in Ansari Construction Vs </a:t>
            </a:r>
            <a:r>
              <a:rPr lang="en-US" b="1" i="1" dirty="0" err="1">
                <a:effectLst/>
              </a:rPr>
              <a:t>Addl</a:t>
            </a:r>
            <a:r>
              <a:rPr lang="en-US" b="1" i="1" dirty="0">
                <a:effectLst/>
              </a:rPr>
              <a:t> </a:t>
            </a:r>
            <a:r>
              <a:rPr lang="en-US" b="1" i="1" dirty="0" err="1">
                <a:effectLst/>
              </a:rPr>
              <a:t>Commr</a:t>
            </a:r>
            <a:r>
              <a:rPr lang="en-US" b="0" i="0" dirty="0">
                <a:effectLst/>
              </a:rPr>
              <a:t> </a:t>
            </a:r>
            <a:r>
              <a:rPr lang="en-US" b="0" i="1" dirty="0">
                <a:effectLst/>
              </a:rPr>
              <a:t>has observed Department miserably failed to verify the facts from their own records. </a:t>
            </a:r>
            <a:r>
              <a:rPr lang="en-US" b="0" i="0" dirty="0">
                <a:effectLst/>
                <a:latin typeface="-apple-system"/>
              </a:rPr>
              <a:t> </a:t>
            </a:r>
            <a:endParaRPr lang="en-US" dirty="0"/>
          </a:p>
          <a:p>
            <a:pPr>
              <a:lnSpc>
                <a:spcPct val="150000"/>
              </a:lnSpc>
            </a:pPr>
            <a:r>
              <a:rPr lang="en-US" dirty="0"/>
              <a:t>Violation of Principles Of Natural Justice</a:t>
            </a:r>
          </a:p>
          <a:p>
            <a:pPr>
              <a:lnSpc>
                <a:spcPct val="150000"/>
              </a:lnSpc>
            </a:pPr>
            <a:r>
              <a:rPr lang="en-US" b="1" dirty="0">
                <a:solidFill>
                  <a:srgbClr val="C00000"/>
                </a:solidFill>
              </a:rPr>
              <a:t>Going beyond SCN</a:t>
            </a:r>
          </a:p>
          <a:p>
            <a:pPr>
              <a:lnSpc>
                <a:spcPct val="150000"/>
              </a:lnSpc>
            </a:pPr>
            <a:r>
              <a:rPr lang="en-US" dirty="0"/>
              <a:t>Passed beyond </a:t>
            </a:r>
            <a:r>
              <a:rPr lang="en-US" b="1" dirty="0"/>
              <a:t>time-limits u/s 73 and 74</a:t>
            </a:r>
          </a:p>
          <a:p>
            <a:pPr>
              <a:lnSpc>
                <a:spcPct val="150000"/>
              </a:lnSpc>
            </a:pPr>
            <a:r>
              <a:rPr lang="en-US" dirty="0"/>
              <a:t>Whether Summary of Order in </a:t>
            </a:r>
            <a:r>
              <a:rPr lang="en-US" b="1" dirty="0"/>
              <a:t>DRC-07</a:t>
            </a:r>
            <a:r>
              <a:rPr lang="en-US" dirty="0"/>
              <a:t> is uploaded </a:t>
            </a:r>
            <a:r>
              <a:rPr lang="en-US" b="1" dirty="0"/>
              <a:t>online</a:t>
            </a:r>
          </a:p>
          <a:p>
            <a:pPr>
              <a:lnSpc>
                <a:spcPct val="150000"/>
              </a:lnSpc>
            </a:pPr>
            <a:r>
              <a:rPr lang="en-US" dirty="0"/>
              <a:t>Is </a:t>
            </a:r>
            <a:r>
              <a:rPr lang="en-US" b="1" dirty="0"/>
              <a:t>DIN</a:t>
            </a:r>
            <a:r>
              <a:rPr lang="en-US" dirty="0"/>
              <a:t> required to be quoted on every order?</a:t>
            </a:r>
          </a:p>
          <a:p>
            <a:pPr marL="0" indent="0">
              <a:lnSpc>
                <a:spcPct val="150000"/>
              </a:lnSpc>
              <a:buNone/>
            </a:pPr>
            <a:endParaRPr lang="en-US" dirty="0"/>
          </a:p>
          <a:p>
            <a:pPr>
              <a:lnSpc>
                <a:spcPct val="150000"/>
              </a:lnSpc>
            </a:pPr>
            <a:endParaRPr lang="en-IN" dirty="0"/>
          </a:p>
        </p:txBody>
      </p:sp>
      <p:sp>
        <p:nvSpPr>
          <p:cNvPr id="4" name="Footer Placeholder 3">
            <a:extLst>
              <a:ext uri="{FF2B5EF4-FFF2-40B4-BE49-F238E27FC236}">
                <a16:creationId xmlns:a16="http://schemas.microsoft.com/office/drawing/2014/main" id="{87FA2773-1C0A-4AA9-885E-9BB7F9BAA409}"/>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608067D1-1EB3-4A40-828B-A5792BC44806}"/>
              </a:ext>
            </a:extLst>
          </p:cNvPr>
          <p:cNvSpPr>
            <a:spLocks noGrp="1"/>
          </p:cNvSpPr>
          <p:nvPr>
            <p:ph type="sldNum" sz="quarter" idx="4"/>
          </p:nvPr>
        </p:nvSpPr>
        <p:spPr/>
        <p:txBody>
          <a:bodyPr/>
          <a:lstStyle/>
          <a:p>
            <a:fld id="{C37E4FB1-AD43-40BE-A2D5-51E31E25039B}" type="slidenum">
              <a:rPr lang="en-IN" smtClean="0"/>
              <a:pPr/>
              <a:t>21</a:t>
            </a:fld>
            <a:endParaRPr lang="en-IN" dirty="0"/>
          </a:p>
        </p:txBody>
      </p:sp>
    </p:spTree>
    <p:extLst>
      <p:ext uri="{BB962C8B-B14F-4D97-AF65-F5344CB8AC3E}">
        <p14:creationId xmlns:p14="http://schemas.microsoft.com/office/powerpoint/2010/main" val="917950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69A947-4B66-43C5-B772-6600EEB91AAB}"/>
              </a:ext>
            </a:extLst>
          </p:cNvPr>
          <p:cNvSpPr>
            <a:spLocks noGrp="1"/>
          </p:cNvSpPr>
          <p:nvPr>
            <p:ph type="body" sz="quarter" idx="14"/>
          </p:nvPr>
        </p:nvSpPr>
        <p:spPr/>
        <p:txBody>
          <a:bodyPr/>
          <a:lstStyle/>
          <a:p>
            <a:r>
              <a:rPr lang="en-US" dirty="0"/>
              <a:t>Merits</a:t>
            </a:r>
            <a:endParaRPr lang="en-IN" dirty="0"/>
          </a:p>
        </p:txBody>
      </p:sp>
      <p:sp>
        <p:nvSpPr>
          <p:cNvPr id="3" name="Text Placeholder 2">
            <a:extLst>
              <a:ext uri="{FF2B5EF4-FFF2-40B4-BE49-F238E27FC236}">
                <a16:creationId xmlns:a16="http://schemas.microsoft.com/office/drawing/2014/main" id="{2F70CA21-1831-476B-8AB7-4D98FFA32709}"/>
              </a:ext>
            </a:extLst>
          </p:cNvPr>
          <p:cNvSpPr>
            <a:spLocks noGrp="1"/>
          </p:cNvSpPr>
          <p:nvPr>
            <p:ph type="body" sz="quarter" idx="15"/>
          </p:nvPr>
        </p:nvSpPr>
        <p:spPr/>
        <p:txBody>
          <a:bodyPr>
            <a:normAutofit/>
          </a:bodyPr>
          <a:lstStyle/>
          <a:p>
            <a:pPr>
              <a:lnSpc>
                <a:spcPct val="150000"/>
              </a:lnSpc>
            </a:pPr>
            <a:r>
              <a:rPr lang="en-US" dirty="0"/>
              <a:t>Explain relevant </a:t>
            </a:r>
            <a:r>
              <a:rPr lang="en-US" b="1" dirty="0"/>
              <a:t>statutory</a:t>
            </a:r>
            <a:r>
              <a:rPr lang="en-US" dirty="0"/>
              <a:t> provisions – give extracts</a:t>
            </a:r>
          </a:p>
          <a:p>
            <a:pPr>
              <a:lnSpc>
                <a:spcPct val="150000"/>
              </a:lnSpc>
            </a:pPr>
            <a:r>
              <a:rPr lang="en-US" dirty="0"/>
              <a:t>Correlate with </a:t>
            </a:r>
            <a:r>
              <a:rPr lang="en-US" b="1" dirty="0"/>
              <a:t>factual</a:t>
            </a:r>
            <a:r>
              <a:rPr lang="en-US" dirty="0"/>
              <a:t> background</a:t>
            </a:r>
          </a:p>
          <a:p>
            <a:pPr>
              <a:lnSpc>
                <a:spcPct val="150000"/>
              </a:lnSpc>
            </a:pPr>
            <a:r>
              <a:rPr lang="en-US" dirty="0"/>
              <a:t>Check for </a:t>
            </a:r>
            <a:r>
              <a:rPr lang="en-US" b="1" dirty="0"/>
              <a:t>circulars, FAQ’s</a:t>
            </a:r>
          </a:p>
          <a:p>
            <a:pPr>
              <a:lnSpc>
                <a:spcPct val="150000"/>
              </a:lnSpc>
            </a:pPr>
            <a:r>
              <a:rPr lang="en-US" b="1" dirty="0"/>
              <a:t>Case laws </a:t>
            </a:r>
            <a:r>
              <a:rPr lang="en-US" dirty="0"/>
              <a:t>under GST </a:t>
            </a:r>
          </a:p>
          <a:p>
            <a:pPr>
              <a:lnSpc>
                <a:spcPct val="150000"/>
              </a:lnSpc>
            </a:pPr>
            <a:r>
              <a:rPr lang="en-US" b="1" dirty="0">
                <a:solidFill>
                  <a:srgbClr val="C00000"/>
                </a:solidFill>
              </a:rPr>
              <a:t>Pre-GST case laws on same issue – Pari Materia </a:t>
            </a:r>
          </a:p>
          <a:p>
            <a:pPr>
              <a:lnSpc>
                <a:spcPct val="150000"/>
              </a:lnSpc>
            </a:pPr>
            <a:r>
              <a:rPr lang="en-IN" b="1" dirty="0">
                <a:solidFill>
                  <a:srgbClr val="C00000"/>
                </a:solidFill>
              </a:rPr>
              <a:t>Explain </a:t>
            </a:r>
            <a:r>
              <a:rPr lang="en-IN" dirty="0"/>
              <a:t>the </a:t>
            </a:r>
            <a:r>
              <a:rPr lang="en-IN" b="1" dirty="0"/>
              <a:t>relevance of case law to present context </a:t>
            </a:r>
            <a:r>
              <a:rPr lang="en-IN" dirty="0"/>
              <a:t>– </a:t>
            </a:r>
            <a:r>
              <a:rPr lang="en-IN" i="1" dirty="0"/>
              <a:t>else – this case law diff in facts from your case – and appeal dismiss.</a:t>
            </a:r>
          </a:p>
          <a:p>
            <a:pPr>
              <a:lnSpc>
                <a:spcPct val="150000"/>
              </a:lnSpc>
            </a:pPr>
            <a:r>
              <a:rPr lang="en-IN" b="1" dirty="0">
                <a:solidFill>
                  <a:srgbClr val="C00000"/>
                </a:solidFill>
              </a:rPr>
              <a:t>Quote case laws in sequence – SC/HC</a:t>
            </a:r>
            <a:r>
              <a:rPr lang="en-IN" b="1" i="1" dirty="0">
                <a:solidFill>
                  <a:srgbClr val="C00000"/>
                </a:solidFill>
              </a:rPr>
              <a:t>(juris/others)</a:t>
            </a:r>
            <a:r>
              <a:rPr lang="en-IN" b="1" dirty="0">
                <a:solidFill>
                  <a:srgbClr val="C00000"/>
                </a:solidFill>
              </a:rPr>
              <a:t>/Tribunals</a:t>
            </a:r>
          </a:p>
        </p:txBody>
      </p:sp>
      <p:sp>
        <p:nvSpPr>
          <p:cNvPr id="4" name="Footer Placeholder 3">
            <a:extLst>
              <a:ext uri="{FF2B5EF4-FFF2-40B4-BE49-F238E27FC236}">
                <a16:creationId xmlns:a16="http://schemas.microsoft.com/office/drawing/2014/main" id="{70C452AF-F380-4D43-AA49-82A2A14C8F50}"/>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D1BCBC15-FC95-4E12-9B3F-C652B0ACE640}"/>
              </a:ext>
            </a:extLst>
          </p:cNvPr>
          <p:cNvSpPr>
            <a:spLocks noGrp="1"/>
          </p:cNvSpPr>
          <p:nvPr>
            <p:ph type="sldNum" sz="quarter" idx="4"/>
          </p:nvPr>
        </p:nvSpPr>
        <p:spPr/>
        <p:txBody>
          <a:bodyPr/>
          <a:lstStyle/>
          <a:p>
            <a:fld id="{C37E4FB1-AD43-40BE-A2D5-51E31E25039B}" type="slidenum">
              <a:rPr lang="en-IN" smtClean="0"/>
              <a:pPr/>
              <a:t>22</a:t>
            </a:fld>
            <a:endParaRPr lang="en-IN" dirty="0"/>
          </a:p>
        </p:txBody>
      </p:sp>
    </p:spTree>
    <p:extLst>
      <p:ext uri="{BB962C8B-B14F-4D97-AF65-F5344CB8AC3E}">
        <p14:creationId xmlns:p14="http://schemas.microsoft.com/office/powerpoint/2010/main" val="359992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36C2FA-D3AE-4CD6-ABD1-4EB450781E17}"/>
              </a:ext>
            </a:extLst>
          </p:cNvPr>
          <p:cNvSpPr>
            <a:spLocks noGrp="1"/>
          </p:cNvSpPr>
          <p:nvPr>
            <p:ph type="body" sz="quarter" idx="14"/>
          </p:nvPr>
        </p:nvSpPr>
        <p:spPr/>
        <p:txBody>
          <a:bodyPr/>
          <a:lstStyle/>
          <a:p>
            <a:r>
              <a:rPr lang="en-US" dirty="0"/>
              <a:t>Merits</a:t>
            </a:r>
            <a:endParaRPr lang="en-IN" dirty="0"/>
          </a:p>
        </p:txBody>
      </p:sp>
      <p:sp>
        <p:nvSpPr>
          <p:cNvPr id="3" name="Text Placeholder 2">
            <a:extLst>
              <a:ext uri="{FF2B5EF4-FFF2-40B4-BE49-F238E27FC236}">
                <a16:creationId xmlns:a16="http://schemas.microsoft.com/office/drawing/2014/main" id="{E39C3F14-4F12-435E-8B21-43047F301580}"/>
              </a:ext>
            </a:extLst>
          </p:cNvPr>
          <p:cNvSpPr>
            <a:spLocks noGrp="1"/>
          </p:cNvSpPr>
          <p:nvPr>
            <p:ph type="body" sz="quarter" idx="15"/>
          </p:nvPr>
        </p:nvSpPr>
        <p:spPr>
          <a:xfrm>
            <a:off x="327025" y="1060134"/>
            <a:ext cx="11650331" cy="5506921"/>
          </a:xfrm>
        </p:spPr>
        <p:txBody>
          <a:bodyPr>
            <a:normAutofit/>
          </a:bodyPr>
          <a:lstStyle/>
          <a:p>
            <a:pPr>
              <a:lnSpc>
                <a:spcPct val="150000"/>
              </a:lnSpc>
            </a:pPr>
            <a:r>
              <a:rPr lang="en-IN" b="1" dirty="0"/>
              <a:t>Judicial discipline </a:t>
            </a:r>
            <a:r>
              <a:rPr lang="en-IN" dirty="0"/>
              <a:t>– jurisdictional HC/Tribunal decisions are binding on authorities</a:t>
            </a:r>
          </a:p>
          <a:p>
            <a:pPr>
              <a:lnSpc>
                <a:spcPct val="150000"/>
              </a:lnSpc>
            </a:pPr>
            <a:r>
              <a:rPr lang="en-IN" dirty="0"/>
              <a:t>Use </a:t>
            </a:r>
            <a:r>
              <a:rPr lang="en-IN" b="1" dirty="0"/>
              <a:t>Legal Maxims </a:t>
            </a:r>
            <a:r>
              <a:rPr lang="en-IN" dirty="0"/>
              <a:t>– </a:t>
            </a:r>
            <a:r>
              <a:rPr lang="en-IN" i="1" dirty="0"/>
              <a:t>Lex Non </a:t>
            </a:r>
            <a:r>
              <a:rPr lang="en-IN" i="1" dirty="0" err="1"/>
              <a:t>Cogit</a:t>
            </a:r>
            <a:r>
              <a:rPr lang="en-IN" i="1" dirty="0"/>
              <a:t> </a:t>
            </a:r>
            <a:r>
              <a:rPr lang="en-IN" i="1" dirty="0" err="1"/>
              <a:t>Impossibilia</a:t>
            </a:r>
            <a:r>
              <a:rPr lang="en-IN" dirty="0"/>
              <a:t> (2A Vs 3B and 16(4))</a:t>
            </a:r>
          </a:p>
          <a:p>
            <a:pPr>
              <a:lnSpc>
                <a:spcPct val="150000"/>
              </a:lnSpc>
            </a:pPr>
            <a:r>
              <a:rPr lang="en-IN" b="1" dirty="0">
                <a:solidFill>
                  <a:srgbClr val="C00000"/>
                </a:solidFill>
              </a:rPr>
              <a:t>Documentary evidence for every submission</a:t>
            </a:r>
            <a:endParaRPr lang="en-US" b="1" dirty="0">
              <a:solidFill>
                <a:srgbClr val="C00000"/>
              </a:solidFill>
            </a:endParaRPr>
          </a:p>
          <a:p>
            <a:pPr>
              <a:lnSpc>
                <a:spcPct val="150000"/>
              </a:lnSpc>
            </a:pPr>
            <a:r>
              <a:rPr lang="en-US" dirty="0"/>
              <a:t>Submit </a:t>
            </a:r>
            <a:r>
              <a:rPr lang="en-US" b="1" dirty="0"/>
              <a:t>external evidence </a:t>
            </a:r>
            <a:r>
              <a:rPr lang="en-US" dirty="0"/>
              <a:t>wherever possible such as CA Certificate, Chartered Engineer certificate, etc.</a:t>
            </a:r>
          </a:p>
          <a:p>
            <a:pPr>
              <a:lnSpc>
                <a:spcPct val="150000"/>
              </a:lnSpc>
            </a:pPr>
            <a:r>
              <a:rPr lang="en-US" b="1" dirty="0">
                <a:solidFill>
                  <a:srgbClr val="C00000"/>
                </a:solidFill>
              </a:rPr>
              <a:t>Give re-quantification </a:t>
            </a:r>
            <a:r>
              <a:rPr lang="en-US" dirty="0"/>
              <a:t>and enclose self-attested calculations</a:t>
            </a:r>
          </a:p>
          <a:p>
            <a:pPr>
              <a:lnSpc>
                <a:spcPct val="150000"/>
              </a:lnSpc>
            </a:pPr>
            <a:r>
              <a:rPr lang="en-US" b="1" dirty="0"/>
              <a:t>Circulars binding on department not on </a:t>
            </a:r>
            <a:r>
              <a:rPr lang="en-US" b="1" dirty="0" err="1"/>
              <a:t>assessee</a:t>
            </a:r>
            <a:r>
              <a:rPr lang="en-US" b="1" dirty="0"/>
              <a:t> – </a:t>
            </a:r>
            <a:r>
              <a:rPr lang="en-US" b="1" i="1" dirty="0">
                <a:solidFill>
                  <a:srgbClr val="C00000"/>
                </a:solidFill>
              </a:rPr>
              <a:t>Ratan Melting wires – SC decision</a:t>
            </a:r>
          </a:p>
          <a:p>
            <a:pPr>
              <a:lnSpc>
                <a:spcPct val="150000"/>
              </a:lnSpc>
            </a:pPr>
            <a:endParaRPr lang="en-US" dirty="0"/>
          </a:p>
        </p:txBody>
      </p:sp>
      <p:sp>
        <p:nvSpPr>
          <p:cNvPr id="4" name="Footer Placeholder 3">
            <a:extLst>
              <a:ext uri="{FF2B5EF4-FFF2-40B4-BE49-F238E27FC236}">
                <a16:creationId xmlns:a16="http://schemas.microsoft.com/office/drawing/2014/main" id="{C8AEB184-F182-4C31-AF35-1872C0EEA6D8}"/>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E7EBFB35-157B-47C7-9B4B-3A3ADF724B8E}"/>
              </a:ext>
            </a:extLst>
          </p:cNvPr>
          <p:cNvSpPr>
            <a:spLocks noGrp="1"/>
          </p:cNvSpPr>
          <p:nvPr>
            <p:ph type="sldNum" sz="quarter" idx="4"/>
          </p:nvPr>
        </p:nvSpPr>
        <p:spPr/>
        <p:txBody>
          <a:bodyPr/>
          <a:lstStyle/>
          <a:p>
            <a:fld id="{C37E4FB1-AD43-40BE-A2D5-51E31E25039B}" type="slidenum">
              <a:rPr lang="en-IN" smtClean="0"/>
              <a:pPr/>
              <a:t>23</a:t>
            </a:fld>
            <a:endParaRPr lang="en-IN" dirty="0"/>
          </a:p>
        </p:txBody>
      </p:sp>
    </p:spTree>
    <p:extLst>
      <p:ext uri="{BB962C8B-B14F-4D97-AF65-F5344CB8AC3E}">
        <p14:creationId xmlns:p14="http://schemas.microsoft.com/office/powerpoint/2010/main" val="4186455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3AE6DDD-5499-4CD2-AFEE-839E48038894}"/>
              </a:ext>
            </a:extLst>
          </p:cNvPr>
          <p:cNvSpPr>
            <a:spLocks noGrp="1"/>
          </p:cNvSpPr>
          <p:nvPr>
            <p:ph type="body" sz="quarter" idx="14"/>
          </p:nvPr>
        </p:nvSpPr>
        <p:spPr/>
        <p:txBody>
          <a:bodyPr/>
          <a:lstStyle/>
          <a:p>
            <a:r>
              <a:rPr lang="en-US" dirty="0"/>
              <a:t>Merits</a:t>
            </a:r>
            <a:endParaRPr lang="en-IN" dirty="0"/>
          </a:p>
        </p:txBody>
      </p:sp>
      <p:sp>
        <p:nvSpPr>
          <p:cNvPr id="3" name="Text Placeholder 2">
            <a:extLst>
              <a:ext uri="{FF2B5EF4-FFF2-40B4-BE49-F238E27FC236}">
                <a16:creationId xmlns:a16="http://schemas.microsoft.com/office/drawing/2014/main" id="{F68BAFBB-8939-4272-AF16-BA96D53305B5}"/>
              </a:ext>
            </a:extLst>
          </p:cNvPr>
          <p:cNvSpPr>
            <a:spLocks noGrp="1"/>
          </p:cNvSpPr>
          <p:nvPr>
            <p:ph type="body" sz="quarter" idx="15"/>
          </p:nvPr>
        </p:nvSpPr>
        <p:spPr/>
        <p:txBody>
          <a:bodyPr/>
          <a:lstStyle/>
          <a:p>
            <a:pPr>
              <a:lnSpc>
                <a:spcPct val="150000"/>
              </a:lnSpc>
            </a:pPr>
            <a:r>
              <a:rPr lang="en-US" sz="2400" b="1" u="sng" dirty="0">
                <a:solidFill>
                  <a:srgbClr val="C00000"/>
                </a:solidFill>
                <a:effectLst>
                  <a:outerShdw blurRad="38100" dist="38100" dir="2700000" algn="tl">
                    <a:srgbClr val="000000">
                      <a:alpha val="43137"/>
                    </a:srgbClr>
                  </a:outerShdw>
                </a:effectLst>
              </a:rPr>
              <a:t>Counter all the findings </a:t>
            </a:r>
            <a:r>
              <a:rPr lang="en-US" dirty="0"/>
              <a:t>of the order</a:t>
            </a:r>
          </a:p>
          <a:p>
            <a:pPr>
              <a:lnSpc>
                <a:spcPct val="150000"/>
              </a:lnSpc>
            </a:pPr>
            <a:r>
              <a:rPr lang="en-US" dirty="0"/>
              <a:t>Take help of </a:t>
            </a:r>
            <a:r>
              <a:rPr lang="en-US" b="1" dirty="0"/>
              <a:t>dictionary </a:t>
            </a:r>
            <a:r>
              <a:rPr lang="en-US" dirty="0"/>
              <a:t>meaning or </a:t>
            </a:r>
            <a:r>
              <a:rPr lang="en-US" b="1" dirty="0"/>
              <a:t>General Clause </a:t>
            </a:r>
            <a:r>
              <a:rPr lang="en-US" dirty="0"/>
              <a:t>Act, 1897 in absence of definition under GST laws</a:t>
            </a:r>
          </a:p>
          <a:p>
            <a:pPr>
              <a:lnSpc>
                <a:spcPct val="150000"/>
              </a:lnSpc>
            </a:pPr>
            <a:r>
              <a:rPr lang="en-US" dirty="0"/>
              <a:t>Rules or Circulars beyond the Act are invalid</a:t>
            </a:r>
          </a:p>
          <a:p>
            <a:pPr>
              <a:lnSpc>
                <a:spcPct val="150000"/>
              </a:lnSpc>
            </a:pPr>
            <a:r>
              <a:rPr lang="en-US" b="1" dirty="0"/>
              <a:t>Take help of </a:t>
            </a:r>
            <a:r>
              <a:rPr lang="en-US" dirty="0"/>
              <a:t>Council Meetings, FAQ’s issued to know the intention of law</a:t>
            </a:r>
          </a:p>
          <a:p>
            <a:pPr>
              <a:lnSpc>
                <a:spcPct val="150000"/>
              </a:lnSpc>
            </a:pPr>
            <a:r>
              <a:rPr lang="en-IN" dirty="0">
                <a:solidFill>
                  <a:srgbClr val="C00000"/>
                </a:solidFill>
              </a:rPr>
              <a:t>Take all possible alternative arguments </a:t>
            </a:r>
          </a:p>
          <a:p>
            <a:pPr>
              <a:lnSpc>
                <a:spcPct val="150000"/>
              </a:lnSpc>
            </a:pPr>
            <a:r>
              <a:rPr lang="en-IN" sz="2400" b="1" i="1" u="sng" dirty="0">
                <a:solidFill>
                  <a:srgbClr val="C00000"/>
                </a:solidFill>
              </a:rPr>
              <a:t>Distinguish the case laws relied on by order *or otherwise*</a:t>
            </a:r>
          </a:p>
          <a:p>
            <a:pPr marL="0" indent="0">
              <a:lnSpc>
                <a:spcPct val="150000"/>
              </a:lnSpc>
              <a:buNone/>
            </a:pPr>
            <a:endParaRPr lang="en-IN" dirty="0"/>
          </a:p>
          <a:p>
            <a:endParaRPr lang="en-IN" dirty="0"/>
          </a:p>
        </p:txBody>
      </p:sp>
      <p:sp>
        <p:nvSpPr>
          <p:cNvPr id="4" name="Footer Placeholder 3">
            <a:extLst>
              <a:ext uri="{FF2B5EF4-FFF2-40B4-BE49-F238E27FC236}">
                <a16:creationId xmlns:a16="http://schemas.microsoft.com/office/drawing/2014/main" id="{615B47C8-796D-443D-BF2B-8D931B909393}"/>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6F828404-AC35-43E3-9C92-9B61CA55A9A0}"/>
              </a:ext>
            </a:extLst>
          </p:cNvPr>
          <p:cNvSpPr>
            <a:spLocks noGrp="1"/>
          </p:cNvSpPr>
          <p:nvPr>
            <p:ph type="sldNum" sz="quarter" idx="4"/>
          </p:nvPr>
        </p:nvSpPr>
        <p:spPr/>
        <p:txBody>
          <a:bodyPr/>
          <a:lstStyle/>
          <a:p>
            <a:fld id="{C37E4FB1-AD43-40BE-A2D5-51E31E25039B}" type="slidenum">
              <a:rPr lang="en-IN" smtClean="0"/>
              <a:pPr/>
              <a:t>24</a:t>
            </a:fld>
            <a:endParaRPr lang="en-IN" dirty="0"/>
          </a:p>
        </p:txBody>
      </p:sp>
    </p:spTree>
    <p:extLst>
      <p:ext uri="{BB962C8B-B14F-4D97-AF65-F5344CB8AC3E}">
        <p14:creationId xmlns:p14="http://schemas.microsoft.com/office/powerpoint/2010/main" val="3029803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9DFB7E3-1B53-4D97-8C45-876C15CA0119}"/>
              </a:ext>
            </a:extLst>
          </p:cNvPr>
          <p:cNvSpPr>
            <a:spLocks noGrp="1"/>
          </p:cNvSpPr>
          <p:nvPr>
            <p:ph type="body" sz="quarter" idx="14"/>
          </p:nvPr>
        </p:nvSpPr>
        <p:spPr/>
        <p:txBody>
          <a:bodyPr/>
          <a:lstStyle/>
          <a:p>
            <a:r>
              <a:rPr lang="en-US" dirty="0"/>
              <a:t>Interest and Penalties</a:t>
            </a:r>
            <a:endParaRPr lang="en-IN" dirty="0"/>
          </a:p>
        </p:txBody>
      </p:sp>
      <p:sp>
        <p:nvSpPr>
          <p:cNvPr id="3" name="Text Placeholder 2">
            <a:extLst>
              <a:ext uri="{FF2B5EF4-FFF2-40B4-BE49-F238E27FC236}">
                <a16:creationId xmlns:a16="http://schemas.microsoft.com/office/drawing/2014/main" id="{4E037B5F-9A83-4629-B18E-0E94F18D1220}"/>
              </a:ext>
            </a:extLst>
          </p:cNvPr>
          <p:cNvSpPr>
            <a:spLocks noGrp="1"/>
          </p:cNvSpPr>
          <p:nvPr>
            <p:ph type="body" sz="quarter" idx="15"/>
          </p:nvPr>
        </p:nvSpPr>
        <p:spPr/>
        <p:txBody>
          <a:bodyPr>
            <a:normAutofit/>
          </a:bodyPr>
          <a:lstStyle/>
          <a:p>
            <a:pPr>
              <a:lnSpc>
                <a:spcPct val="150000"/>
              </a:lnSpc>
            </a:pPr>
            <a:r>
              <a:rPr lang="en-US" dirty="0"/>
              <a:t>Check whether </a:t>
            </a:r>
            <a:r>
              <a:rPr lang="en-US" b="1" dirty="0"/>
              <a:t>interest</a:t>
            </a:r>
            <a:r>
              <a:rPr lang="en-US" dirty="0"/>
              <a:t> is confirmed at 18% or 24% </a:t>
            </a:r>
          </a:p>
          <a:p>
            <a:pPr>
              <a:lnSpc>
                <a:spcPct val="150000"/>
              </a:lnSpc>
            </a:pPr>
            <a:r>
              <a:rPr lang="en-US" dirty="0"/>
              <a:t>No interest to be paid in case ITC is not utilized – </a:t>
            </a:r>
            <a:r>
              <a:rPr lang="en-US" sz="2000" i="1" dirty="0"/>
              <a:t>filed in a different return, rather than delay in filing return</a:t>
            </a:r>
            <a:endParaRPr lang="en-US" i="1" dirty="0"/>
          </a:p>
          <a:p>
            <a:pPr>
              <a:lnSpc>
                <a:spcPct val="150000"/>
              </a:lnSpc>
            </a:pPr>
            <a:r>
              <a:rPr lang="en-US" dirty="0"/>
              <a:t>10% penalty under Section 73(9) is mandatory ?</a:t>
            </a:r>
          </a:p>
          <a:p>
            <a:pPr>
              <a:lnSpc>
                <a:spcPct val="150000"/>
              </a:lnSpc>
            </a:pPr>
            <a:r>
              <a:rPr lang="en-US" b="1" dirty="0"/>
              <a:t>Section 126 – General discipline related to penalty</a:t>
            </a:r>
          </a:p>
          <a:p>
            <a:pPr>
              <a:lnSpc>
                <a:spcPct val="150000"/>
              </a:lnSpc>
            </a:pPr>
            <a:r>
              <a:rPr lang="en-US" dirty="0"/>
              <a:t>General penalty under Sec 125 – Rs.25,000/- for each contravention??</a:t>
            </a:r>
          </a:p>
          <a:p>
            <a:pPr>
              <a:lnSpc>
                <a:spcPct val="150000"/>
              </a:lnSpc>
            </a:pPr>
            <a:r>
              <a:rPr lang="en-US" dirty="0"/>
              <a:t>GST being new law – penalties shall not be imposed</a:t>
            </a:r>
          </a:p>
          <a:p>
            <a:pPr>
              <a:lnSpc>
                <a:spcPct val="150000"/>
              </a:lnSpc>
            </a:pPr>
            <a:r>
              <a:rPr lang="en-US" dirty="0"/>
              <a:t>GST is in trail and error phase  </a:t>
            </a:r>
          </a:p>
          <a:p>
            <a:pPr>
              <a:lnSpc>
                <a:spcPct val="150000"/>
              </a:lnSpc>
            </a:pPr>
            <a:endParaRPr lang="en-IN" dirty="0"/>
          </a:p>
        </p:txBody>
      </p:sp>
      <p:sp>
        <p:nvSpPr>
          <p:cNvPr id="4" name="Footer Placeholder 3">
            <a:extLst>
              <a:ext uri="{FF2B5EF4-FFF2-40B4-BE49-F238E27FC236}">
                <a16:creationId xmlns:a16="http://schemas.microsoft.com/office/drawing/2014/main" id="{59C1B57A-F8B5-46FD-BC54-F2D844D43BA9}"/>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7302AD0A-4BCE-43ED-8BEE-BA6D9D975342}"/>
              </a:ext>
            </a:extLst>
          </p:cNvPr>
          <p:cNvSpPr>
            <a:spLocks noGrp="1"/>
          </p:cNvSpPr>
          <p:nvPr>
            <p:ph type="sldNum" sz="quarter" idx="4"/>
          </p:nvPr>
        </p:nvSpPr>
        <p:spPr/>
        <p:txBody>
          <a:bodyPr/>
          <a:lstStyle/>
          <a:p>
            <a:fld id="{C37E4FB1-AD43-40BE-A2D5-51E31E25039B}" type="slidenum">
              <a:rPr lang="en-IN" smtClean="0"/>
              <a:pPr/>
              <a:t>25</a:t>
            </a:fld>
            <a:endParaRPr lang="en-IN" dirty="0"/>
          </a:p>
        </p:txBody>
      </p:sp>
    </p:spTree>
    <p:extLst>
      <p:ext uri="{BB962C8B-B14F-4D97-AF65-F5344CB8AC3E}">
        <p14:creationId xmlns:p14="http://schemas.microsoft.com/office/powerpoint/2010/main" val="1493953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FE1D0A-A28D-4564-83B8-39FD6FDA796D}"/>
              </a:ext>
            </a:extLst>
          </p:cNvPr>
          <p:cNvSpPr>
            <a:spLocks noGrp="1"/>
          </p:cNvSpPr>
          <p:nvPr>
            <p:ph type="body" sz="quarter" idx="14"/>
          </p:nvPr>
        </p:nvSpPr>
        <p:spPr/>
        <p:txBody>
          <a:bodyPr/>
          <a:lstStyle/>
          <a:p>
            <a:r>
              <a:rPr lang="en-US" dirty="0"/>
              <a:t>Interest and Penalties</a:t>
            </a:r>
            <a:endParaRPr lang="en-IN" dirty="0"/>
          </a:p>
        </p:txBody>
      </p:sp>
      <p:sp>
        <p:nvSpPr>
          <p:cNvPr id="3" name="Text Placeholder 2">
            <a:extLst>
              <a:ext uri="{FF2B5EF4-FFF2-40B4-BE49-F238E27FC236}">
                <a16:creationId xmlns:a16="http://schemas.microsoft.com/office/drawing/2014/main" id="{E3E7D44B-42D0-48E1-9161-B5EC8833BE07}"/>
              </a:ext>
            </a:extLst>
          </p:cNvPr>
          <p:cNvSpPr>
            <a:spLocks noGrp="1"/>
          </p:cNvSpPr>
          <p:nvPr>
            <p:ph type="body" sz="quarter" idx="15"/>
          </p:nvPr>
        </p:nvSpPr>
        <p:spPr/>
        <p:txBody>
          <a:bodyPr/>
          <a:lstStyle/>
          <a:p>
            <a:pPr>
              <a:lnSpc>
                <a:spcPct val="150000"/>
              </a:lnSpc>
            </a:pPr>
            <a:r>
              <a:rPr lang="en-US" dirty="0"/>
              <a:t>Penalty under </a:t>
            </a:r>
            <a:r>
              <a:rPr lang="en-US" b="1" dirty="0"/>
              <a:t>Sec 74 </a:t>
            </a:r>
            <a:r>
              <a:rPr lang="en-US" dirty="0"/>
              <a:t>is applicable only when short/non-payment or irregular ITC or erroneous refund is due to </a:t>
            </a:r>
          </a:p>
          <a:p>
            <a:pPr marL="914400" lvl="1" indent="-457200">
              <a:lnSpc>
                <a:spcPct val="150000"/>
              </a:lnSpc>
              <a:buFont typeface="+mj-lt"/>
              <a:buAutoNum type="alphaLcPeriod"/>
            </a:pPr>
            <a:r>
              <a:rPr lang="en-US" dirty="0"/>
              <a:t>Fraud</a:t>
            </a:r>
          </a:p>
          <a:p>
            <a:pPr marL="914400" lvl="1" indent="-457200">
              <a:lnSpc>
                <a:spcPct val="150000"/>
              </a:lnSpc>
              <a:buFont typeface="+mj-lt"/>
              <a:buAutoNum type="alphaLcPeriod"/>
            </a:pPr>
            <a:r>
              <a:rPr lang="en-US" dirty="0" err="1"/>
              <a:t>Wilful</a:t>
            </a:r>
            <a:r>
              <a:rPr lang="en-US" dirty="0"/>
              <a:t>-misstatement</a:t>
            </a:r>
          </a:p>
          <a:p>
            <a:pPr marL="914400" lvl="1" indent="-457200">
              <a:lnSpc>
                <a:spcPct val="150000"/>
              </a:lnSpc>
              <a:buFont typeface="+mj-lt"/>
              <a:buAutoNum type="alphaLcPeriod"/>
            </a:pPr>
            <a:r>
              <a:rPr lang="en-US" dirty="0">
                <a:solidFill>
                  <a:srgbClr val="C00000"/>
                </a:solidFill>
              </a:rPr>
              <a:t>Suppression</a:t>
            </a:r>
            <a:r>
              <a:rPr lang="en-US" dirty="0"/>
              <a:t> of facts </a:t>
            </a:r>
            <a:r>
              <a:rPr lang="en-US" dirty="0">
                <a:solidFill>
                  <a:srgbClr val="C00000"/>
                </a:solidFill>
              </a:rPr>
              <a:t>to evade payment </a:t>
            </a:r>
            <a:r>
              <a:rPr lang="en-US" dirty="0"/>
              <a:t>of tax</a:t>
            </a:r>
          </a:p>
          <a:p>
            <a:pPr marL="342900" lvl="1" indent="-342900">
              <a:lnSpc>
                <a:spcPct val="150000"/>
              </a:lnSpc>
            </a:pPr>
            <a:r>
              <a:rPr lang="en-US" b="1" dirty="0"/>
              <a:t>Suppression defined </a:t>
            </a:r>
            <a:r>
              <a:rPr lang="en-US" dirty="0"/>
              <a:t>in Explanation 2 to Sec 74 to mean</a:t>
            </a:r>
          </a:p>
          <a:p>
            <a:pPr marL="914400" lvl="2" indent="-457200">
              <a:lnSpc>
                <a:spcPct val="150000"/>
              </a:lnSpc>
              <a:buFont typeface="+mj-lt"/>
              <a:buAutoNum type="alphaLcPeriod"/>
            </a:pPr>
            <a:r>
              <a:rPr lang="en-US" dirty="0"/>
              <a:t>Non-declaration of facts or information which a taxable person is required to declare in return, statement or report or any other document or</a:t>
            </a:r>
          </a:p>
          <a:p>
            <a:pPr marL="914400" lvl="2" indent="-457200">
              <a:lnSpc>
                <a:spcPct val="150000"/>
              </a:lnSpc>
              <a:buFont typeface="+mj-lt"/>
              <a:buAutoNum type="alphaLcPeriod"/>
            </a:pPr>
            <a:r>
              <a:rPr lang="en-US" dirty="0"/>
              <a:t>Failure to furnish any information on being asked for in writing by proper officer </a:t>
            </a:r>
          </a:p>
          <a:p>
            <a:endParaRPr lang="en-IN" dirty="0"/>
          </a:p>
        </p:txBody>
      </p:sp>
      <p:sp>
        <p:nvSpPr>
          <p:cNvPr id="4" name="Footer Placeholder 3">
            <a:extLst>
              <a:ext uri="{FF2B5EF4-FFF2-40B4-BE49-F238E27FC236}">
                <a16:creationId xmlns:a16="http://schemas.microsoft.com/office/drawing/2014/main" id="{3D756A03-6EEB-41D9-9DE1-0D19F31DDEE2}"/>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F70CEA67-2C00-416A-832E-3C723637AA70}"/>
              </a:ext>
            </a:extLst>
          </p:cNvPr>
          <p:cNvSpPr>
            <a:spLocks noGrp="1"/>
          </p:cNvSpPr>
          <p:nvPr>
            <p:ph type="sldNum" sz="quarter" idx="4"/>
          </p:nvPr>
        </p:nvSpPr>
        <p:spPr/>
        <p:txBody>
          <a:bodyPr/>
          <a:lstStyle/>
          <a:p>
            <a:fld id="{C37E4FB1-AD43-40BE-A2D5-51E31E25039B}" type="slidenum">
              <a:rPr lang="en-IN" smtClean="0"/>
              <a:pPr/>
              <a:t>26</a:t>
            </a:fld>
            <a:endParaRPr lang="en-IN" dirty="0"/>
          </a:p>
        </p:txBody>
      </p:sp>
    </p:spTree>
    <p:extLst>
      <p:ext uri="{BB962C8B-B14F-4D97-AF65-F5344CB8AC3E}">
        <p14:creationId xmlns:p14="http://schemas.microsoft.com/office/powerpoint/2010/main" val="901912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741C4F-F46A-409E-87CF-E57E5B1A46C2}"/>
              </a:ext>
            </a:extLst>
          </p:cNvPr>
          <p:cNvSpPr>
            <a:spLocks noGrp="1"/>
          </p:cNvSpPr>
          <p:nvPr>
            <p:ph type="body" sz="quarter" idx="14"/>
          </p:nvPr>
        </p:nvSpPr>
        <p:spPr/>
        <p:txBody>
          <a:bodyPr/>
          <a:lstStyle/>
          <a:p>
            <a:r>
              <a:rPr lang="en-US" dirty="0"/>
              <a:t>Interest and Penalties</a:t>
            </a:r>
            <a:endParaRPr lang="en-IN" dirty="0"/>
          </a:p>
        </p:txBody>
      </p:sp>
      <p:sp>
        <p:nvSpPr>
          <p:cNvPr id="3" name="Text Placeholder 2">
            <a:extLst>
              <a:ext uri="{FF2B5EF4-FFF2-40B4-BE49-F238E27FC236}">
                <a16:creationId xmlns:a16="http://schemas.microsoft.com/office/drawing/2014/main" id="{EB0F6A4C-2688-439A-9D02-2EBFC12B2F42}"/>
              </a:ext>
            </a:extLst>
          </p:cNvPr>
          <p:cNvSpPr>
            <a:spLocks noGrp="1"/>
          </p:cNvSpPr>
          <p:nvPr>
            <p:ph type="body" sz="quarter" idx="15"/>
          </p:nvPr>
        </p:nvSpPr>
        <p:spPr/>
        <p:txBody>
          <a:bodyPr>
            <a:normAutofit/>
          </a:bodyPr>
          <a:lstStyle/>
          <a:p>
            <a:pPr algn="just">
              <a:lnSpc>
                <a:spcPct val="150000"/>
              </a:lnSpc>
            </a:pPr>
            <a:r>
              <a:rPr lang="en-US" i="1" dirty="0">
                <a:solidFill>
                  <a:srgbClr val="C00000"/>
                </a:solidFill>
              </a:rPr>
              <a:t>There should be something positive other than mere inaction or failure on the part of manufacturer/service provider </a:t>
            </a:r>
            <a:r>
              <a:rPr lang="en-US" dirty="0"/>
              <a:t>- </a:t>
            </a:r>
            <a:r>
              <a:rPr lang="en-US" b="1" dirty="0"/>
              <a:t>CCE, </a:t>
            </a:r>
            <a:r>
              <a:rPr lang="en-US" b="1" dirty="0" err="1"/>
              <a:t>Chemphar</a:t>
            </a:r>
            <a:r>
              <a:rPr lang="en-US" b="1" dirty="0"/>
              <a:t> Drugs &amp; Liniments 1989 (40) E.L.T 276 (S.C)</a:t>
            </a:r>
          </a:p>
          <a:p>
            <a:pPr algn="just">
              <a:lnSpc>
                <a:spcPct val="150000"/>
              </a:lnSpc>
            </a:pPr>
            <a:r>
              <a:rPr lang="en-IN" i="1" dirty="0">
                <a:solidFill>
                  <a:srgbClr val="C00000"/>
                </a:solidFill>
              </a:rPr>
              <a:t>Mere failure to pay tax </a:t>
            </a:r>
            <a:r>
              <a:rPr lang="en-IN" i="1" dirty="0"/>
              <a:t>is not enough and must act deliberately to avoid such payment of tax - </a:t>
            </a:r>
            <a:r>
              <a:rPr lang="en-IN" b="1" dirty="0"/>
              <a:t>Tamil Nadu Housing Board v. CCE, 1994 (74) ELT 9 (SC)</a:t>
            </a:r>
          </a:p>
          <a:p>
            <a:pPr algn="just">
              <a:lnSpc>
                <a:spcPct val="150000"/>
              </a:lnSpc>
            </a:pPr>
            <a:r>
              <a:rPr lang="en-IN" i="1" dirty="0"/>
              <a:t>In case of </a:t>
            </a:r>
            <a:r>
              <a:rPr lang="en-IN" i="1" dirty="0" err="1">
                <a:solidFill>
                  <a:srgbClr val="C00000"/>
                </a:solidFill>
              </a:rPr>
              <a:t>bonafide</a:t>
            </a:r>
            <a:r>
              <a:rPr lang="en-IN" i="1" dirty="0">
                <a:solidFill>
                  <a:srgbClr val="C00000"/>
                </a:solidFill>
              </a:rPr>
              <a:t> belief </a:t>
            </a:r>
            <a:r>
              <a:rPr lang="en-IN" i="1" dirty="0"/>
              <a:t>penalties should not be imposed</a:t>
            </a:r>
            <a:r>
              <a:rPr lang="en-IN" b="1" i="1" dirty="0"/>
              <a:t> </a:t>
            </a:r>
            <a:r>
              <a:rPr lang="en-IN" b="1" dirty="0"/>
              <a:t>- </a:t>
            </a:r>
            <a:r>
              <a:rPr lang="en-US" b="1" dirty="0"/>
              <a:t>Padmini Products v. Collector —1989 (43) 195 (S.C.)</a:t>
            </a:r>
          </a:p>
          <a:p>
            <a:pPr algn="just">
              <a:lnSpc>
                <a:spcPct val="150000"/>
              </a:lnSpc>
            </a:pPr>
            <a:r>
              <a:rPr lang="en-US" i="1" dirty="0" err="1">
                <a:solidFill>
                  <a:srgbClr val="C00000"/>
                </a:solidFill>
              </a:rPr>
              <a:t>Bonafide</a:t>
            </a:r>
            <a:r>
              <a:rPr lang="en-US" i="1" dirty="0">
                <a:solidFill>
                  <a:srgbClr val="C00000"/>
                </a:solidFill>
              </a:rPr>
              <a:t> belief </a:t>
            </a:r>
            <a:r>
              <a:rPr lang="en-US" i="1" dirty="0"/>
              <a:t>as to -non-taxability of service cannot be the reason for the imposition of the severe penalty - </a:t>
            </a:r>
            <a:r>
              <a:rPr lang="en-US" b="1" dirty="0"/>
              <a:t>Rajasthan Spinning &amp; Weaving Mills [2009 (238)</a:t>
            </a:r>
            <a:r>
              <a:rPr lang="en-US" u="sng" dirty="0">
                <a:hlinkClick r:id="rId2"/>
              </a:rPr>
              <a:t> E.L.T.</a:t>
            </a:r>
            <a:r>
              <a:rPr lang="en-US" b="1" dirty="0"/>
              <a:t> 3 (S.C.)</a:t>
            </a:r>
          </a:p>
        </p:txBody>
      </p:sp>
      <p:sp>
        <p:nvSpPr>
          <p:cNvPr id="4" name="Footer Placeholder 3">
            <a:extLst>
              <a:ext uri="{FF2B5EF4-FFF2-40B4-BE49-F238E27FC236}">
                <a16:creationId xmlns:a16="http://schemas.microsoft.com/office/drawing/2014/main" id="{FDAB775C-27AB-466A-A000-09B0B10520DC}"/>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4B1085FA-E23B-4B90-BEC8-BF2FB6D6C490}"/>
              </a:ext>
            </a:extLst>
          </p:cNvPr>
          <p:cNvSpPr>
            <a:spLocks noGrp="1"/>
          </p:cNvSpPr>
          <p:nvPr>
            <p:ph type="sldNum" sz="quarter" idx="4"/>
          </p:nvPr>
        </p:nvSpPr>
        <p:spPr/>
        <p:txBody>
          <a:bodyPr/>
          <a:lstStyle/>
          <a:p>
            <a:fld id="{C37E4FB1-AD43-40BE-A2D5-51E31E25039B}" type="slidenum">
              <a:rPr lang="en-IN" smtClean="0"/>
              <a:pPr/>
              <a:t>27</a:t>
            </a:fld>
            <a:endParaRPr lang="en-IN" dirty="0"/>
          </a:p>
        </p:txBody>
      </p:sp>
    </p:spTree>
    <p:extLst>
      <p:ext uri="{BB962C8B-B14F-4D97-AF65-F5344CB8AC3E}">
        <p14:creationId xmlns:p14="http://schemas.microsoft.com/office/powerpoint/2010/main" val="2476058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8C6F55-052C-4E5F-964C-1713EA76343A}"/>
              </a:ext>
            </a:extLst>
          </p:cNvPr>
          <p:cNvSpPr>
            <a:spLocks noGrp="1"/>
          </p:cNvSpPr>
          <p:nvPr>
            <p:ph type="body" sz="quarter" idx="14"/>
          </p:nvPr>
        </p:nvSpPr>
        <p:spPr/>
        <p:txBody>
          <a:bodyPr/>
          <a:lstStyle/>
          <a:p>
            <a:r>
              <a:rPr lang="en-US" dirty="0"/>
              <a:t>Interest and Penalties</a:t>
            </a:r>
            <a:endParaRPr lang="en-IN" dirty="0"/>
          </a:p>
        </p:txBody>
      </p:sp>
      <p:sp>
        <p:nvSpPr>
          <p:cNvPr id="3" name="Text Placeholder 2">
            <a:extLst>
              <a:ext uri="{FF2B5EF4-FFF2-40B4-BE49-F238E27FC236}">
                <a16:creationId xmlns:a16="http://schemas.microsoft.com/office/drawing/2014/main" id="{DD14F053-95FB-479D-A9BD-1C13BFF939ED}"/>
              </a:ext>
            </a:extLst>
          </p:cNvPr>
          <p:cNvSpPr>
            <a:spLocks noGrp="1"/>
          </p:cNvSpPr>
          <p:nvPr>
            <p:ph type="body" sz="quarter" idx="15"/>
          </p:nvPr>
        </p:nvSpPr>
        <p:spPr>
          <a:xfrm>
            <a:off x="327025" y="1060134"/>
            <a:ext cx="11508417" cy="5248092"/>
          </a:xfrm>
        </p:spPr>
        <p:txBody>
          <a:bodyPr/>
          <a:lstStyle/>
          <a:p>
            <a:pPr>
              <a:lnSpc>
                <a:spcPct val="150000"/>
              </a:lnSpc>
            </a:pPr>
            <a:r>
              <a:rPr lang="en-US" dirty="0"/>
              <a:t>It is settled position that penalty should not be imposed for the sake of levy. </a:t>
            </a:r>
            <a:r>
              <a:rPr lang="en-US" dirty="0">
                <a:solidFill>
                  <a:srgbClr val="C00000"/>
                </a:solidFill>
              </a:rPr>
              <a:t>The penalty is not a source of Revenue</a:t>
            </a:r>
            <a:r>
              <a:rPr lang="en-US" dirty="0"/>
              <a:t> </a:t>
            </a:r>
            <a:r>
              <a:rPr lang="en-US" i="1" dirty="0"/>
              <a:t>- </a:t>
            </a:r>
            <a:r>
              <a:rPr lang="en-US" b="1" dirty="0"/>
              <a:t>Collector of Customs v. Unitech Exports Ltd. 1999 (108) E.L.T. 462 (Tribunal)</a:t>
            </a:r>
            <a:r>
              <a:rPr lang="en-US" dirty="0"/>
              <a:t> </a:t>
            </a:r>
            <a:endParaRPr lang="en-US" i="1" dirty="0"/>
          </a:p>
          <a:p>
            <a:pPr>
              <a:lnSpc>
                <a:spcPct val="150000"/>
              </a:lnSpc>
            </a:pPr>
            <a:r>
              <a:rPr lang="en-US" dirty="0"/>
              <a:t>Issue involves interpretations and complexities in the determination of taxability - </a:t>
            </a:r>
            <a:r>
              <a:rPr lang="en-IN" b="1" dirty="0"/>
              <a:t>CCE v. Poonam Plastics Industries 2011 (271) E.L.T 12 (</a:t>
            </a:r>
            <a:r>
              <a:rPr lang="en-IN" b="1" dirty="0" err="1"/>
              <a:t>Guj</a:t>
            </a:r>
            <a:r>
              <a:rPr lang="en-IN" b="1" dirty="0"/>
              <a:t>)</a:t>
            </a:r>
            <a:r>
              <a:rPr lang="en-IN" dirty="0"/>
              <a:t> -</a:t>
            </a:r>
            <a:endParaRPr lang="en-US" dirty="0"/>
          </a:p>
          <a:p>
            <a:pPr>
              <a:lnSpc>
                <a:spcPct val="150000"/>
              </a:lnSpc>
            </a:pPr>
            <a:r>
              <a:rPr lang="en-IN" dirty="0"/>
              <a:t>Detention of vehicle – </a:t>
            </a:r>
            <a:r>
              <a:rPr lang="en-IN" dirty="0">
                <a:solidFill>
                  <a:srgbClr val="C00000"/>
                </a:solidFill>
              </a:rPr>
              <a:t>Minor penalties in case of clerical mistakes </a:t>
            </a:r>
            <a:r>
              <a:rPr lang="en-IN" dirty="0"/>
              <a:t>- </a:t>
            </a:r>
            <a:r>
              <a:rPr kumimoji="0" lang="en-IN" sz="2400" b="0" i="1" u="none" strike="noStrike" kern="1200" cap="none" spc="0" normalizeH="0" baseline="0" noProof="0" dirty="0">
                <a:ln>
                  <a:noFill/>
                </a:ln>
                <a:effectLst/>
                <a:uLnTx/>
                <a:uFillTx/>
                <a:latin typeface="Cambria" pitchFamily="18" charset="0"/>
                <a:ea typeface="+mn-ea"/>
                <a:cs typeface="+mn-cs"/>
              </a:rPr>
              <a:t>Circular</a:t>
            </a:r>
            <a:r>
              <a:rPr kumimoji="0" lang="en-IN" sz="2400" b="0" i="1" u="none" strike="noStrike" kern="1200" cap="none" spc="0" normalizeH="0" noProof="0" dirty="0">
                <a:ln>
                  <a:noFill/>
                </a:ln>
                <a:effectLst/>
                <a:uLnTx/>
                <a:uFillTx/>
                <a:latin typeface="Cambria" pitchFamily="18" charset="0"/>
                <a:ea typeface="+mn-ea"/>
                <a:cs typeface="+mn-cs"/>
              </a:rPr>
              <a:t> No.64/38/2018-GST dated 14.09.2018 </a:t>
            </a:r>
          </a:p>
          <a:p>
            <a:pPr algn="just">
              <a:lnSpc>
                <a:spcPct val="150000"/>
              </a:lnSpc>
            </a:pPr>
            <a:r>
              <a:rPr lang="en-IN" sz="2400" dirty="0">
                <a:solidFill>
                  <a:srgbClr val="C00000"/>
                </a:solidFill>
                <a:ea typeface="+mn-ea"/>
              </a:rPr>
              <a:t>Mismatch in GSTR-01 and 3B is not conclusive for suppression </a:t>
            </a:r>
            <a:r>
              <a:rPr lang="en-IN" sz="2400" dirty="0">
                <a:ea typeface="+mn-ea"/>
              </a:rPr>
              <a:t>– AP Appellate Authority</a:t>
            </a:r>
            <a:endParaRPr lang="en-IN" dirty="0"/>
          </a:p>
        </p:txBody>
      </p:sp>
      <p:sp>
        <p:nvSpPr>
          <p:cNvPr id="4" name="Footer Placeholder 3">
            <a:extLst>
              <a:ext uri="{FF2B5EF4-FFF2-40B4-BE49-F238E27FC236}">
                <a16:creationId xmlns:a16="http://schemas.microsoft.com/office/drawing/2014/main" id="{D0EE345C-B5AC-4C2E-8BF8-4E397AE57434}"/>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8D726D60-2128-473D-A542-7DE9A161E527}"/>
              </a:ext>
            </a:extLst>
          </p:cNvPr>
          <p:cNvSpPr>
            <a:spLocks noGrp="1"/>
          </p:cNvSpPr>
          <p:nvPr>
            <p:ph type="sldNum" sz="quarter" idx="4"/>
          </p:nvPr>
        </p:nvSpPr>
        <p:spPr/>
        <p:txBody>
          <a:bodyPr/>
          <a:lstStyle/>
          <a:p>
            <a:fld id="{C37E4FB1-AD43-40BE-A2D5-51E31E25039B}" type="slidenum">
              <a:rPr lang="en-IN" smtClean="0"/>
              <a:pPr/>
              <a:t>28</a:t>
            </a:fld>
            <a:endParaRPr lang="en-IN" dirty="0"/>
          </a:p>
        </p:txBody>
      </p:sp>
    </p:spTree>
    <p:extLst>
      <p:ext uri="{BB962C8B-B14F-4D97-AF65-F5344CB8AC3E}">
        <p14:creationId xmlns:p14="http://schemas.microsoft.com/office/powerpoint/2010/main" val="2137209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31ED84-CDD9-4868-BBBC-F5EE310900BB}"/>
              </a:ext>
            </a:extLst>
          </p:cNvPr>
          <p:cNvSpPr>
            <a:spLocks noGrp="1"/>
          </p:cNvSpPr>
          <p:nvPr>
            <p:ph type="body" sz="quarter" idx="14"/>
          </p:nvPr>
        </p:nvSpPr>
        <p:spPr/>
        <p:txBody>
          <a:bodyPr/>
          <a:lstStyle/>
          <a:p>
            <a:r>
              <a:rPr lang="en-US" dirty="0"/>
              <a:t>Procedure for filing appeal - </a:t>
            </a:r>
            <a:r>
              <a:rPr lang="en-US" dirty="0">
                <a:solidFill>
                  <a:srgbClr val="C00000"/>
                </a:solidFill>
              </a:rPr>
              <a:t>offline</a:t>
            </a:r>
            <a:endParaRPr lang="en-IN" dirty="0">
              <a:solidFill>
                <a:srgbClr val="C00000"/>
              </a:solidFill>
            </a:endParaRPr>
          </a:p>
        </p:txBody>
      </p:sp>
      <p:sp>
        <p:nvSpPr>
          <p:cNvPr id="3" name="Text Placeholder 2">
            <a:extLst>
              <a:ext uri="{FF2B5EF4-FFF2-40B4-BE49-F238E27FC236}">
                <a16:creationId xmlns:a16="http://schemas.microsoft.com/office/drawing/2014/main" id="{2567AEE3-57B4-48C1-932B-36E9279475B2}"/>
              </a:ext>
            </a:extLst>
          </p:cNvPr>
          <p:cNvSpPr>
            <a:spLocks noGrp="1"/>
          </p:cNvSpPr>
          <p:nvPr>
            <p:ph type="body" sz="quarter" idx="15"/>
          </p:nvPr>
        </p:nvSpPr>
        <p:spPr/>
        <p:txBody>
          <a:bodyPr>
            <a:normAutofit lnSpcReduction="10000"/>
          </a:bodyPr>
          <a:lstStyle/>
          <a:p>
            <a:pPr marL="0" indent="0">
              <a:buNone/>
            </a:pPr>
            <a:r>
              <a:rPr lang="en-US" b="1" u="sng" dirty="0"/>
              <a:t>Appeal before Commissioner (Appeals) </a:t>
            </a:r>
          </a:p>
          <a:p>
            <a:pPr marL="0" indent="0">
              <a:buNone/>
            </a:pPr>
            <a:r>
              <a:rPr lang="en-US" b="1" dirty="0"/>
              <a:t>No. of Sets - </a:t>
            </a:r>
            <a:r>
              <a:rPr lang="en-US" dirty="0"/>
              <a:t>2 sets for filing (along with annexure) + 2 sets one for Client copy and office copy</a:t>
            </a:r>
          </a:p>
          <a:p>
            <a:pPr marL="0" indent="0">
              <a:buNone/>
            </a:pPr>
            <a:r>
              <a:rPr lang="en-US" b="1" dirty="0"/>
              <a:t>Printing instructions</a:t>
            </a:r>
            <a:r>
              <a:rPr lang="en-US" dirty="0"/>
              <a:t> - in green legal sheet / white A4 sheet with specific instructions to affix seal and signature on each page. </a:t>
            </a:r>
          </a:p>
          <a:p>
            <a:pPr marL="0" indent="0">
              <a:buNone/>
            </a:pPr>
            <a:r>
              <a:rPr lang="en-US" b="1" dirty="0"/>
              <a:t>Copy of Order – </a:t>
            </a:r>
            <a:r>
              <a:rPr lang="en-US" dirty="0"/>
              <a:t>Either original order or certified true copy of order. </a:t>
            </a:r>
          </a:p>
          <a:p>
            <a:pPr marL="0" indent="0">
              <a:buNone/>
            </a:pPr>
            <a:r>
              <a:rPr lang="en-US" b="1" dirty="0"/>
              <a:t>Court Fee requirement – </a:t>
            </a:r>
            <a:r>
              <a:rPr lang="en-US" dirty="0"/>
              <a:t>as mentioned in the preamble of the order. </a:t>
            </a:r>
          </a:p>
          <a:p>
            <a:pPr marL="0" indent="0">
              <a:buNone/>
            </a:pPr>
            <a:endParaRPr lang="en-US" b="1" dirty="0"/>
          </a:p>
          <a:p>
            <a:pPr marL="0" indent="0">
              <a:buNone/>
            </a:pPr>
            <a:r>
              <a:rPr lang="en-US" b="1" dirty="0"/>
              <a:t>Other points to note – </a:t>
            </a:r>
          </a:p>
          <a:p>
            <a:pPr marL="457200" indent="-457200">
              <a:buAutoNum type="arabicPeriod"/>
            </a:pPr>
            <a:r>
              <a:rPr lang="en-US" dirty="0"/>
              <a:t>Appeal to be </a:t>
            </a:r>
            <a:r>
              <a:rPr lang="en-US" dirty="0">
                <a:solidFill>
                  <a:srgbClr val="C00000"/>
                </a:solidFill>
              </a:rPr>
              <a:t>duly page numbered and indexed</a:t>
            </a:r>
          </a:p>
          <a:p>
            <a:pPr marL="457200" indent="-457200">
              <a:buAutoNum type="arabicPeriod"/>
            </a:pPr>
            <a:r>
              <a:rPr lang="en-US" dirty="0">
                <a:solidFill>
                  <a:srgbClr val="C00000"/>
                </a:solidFill>
              </a:rPr>
              <a:t>Annexures</a:t>
            </a:r>
            <a:r>
              <a:rPr lang="en-US" dirty="0"/>
              <a:t> to be marked separately as A, B, C, D</a:t>
            </a:r>
          </a:p>
          <a:p>
            <a:pPr marL="457200" indent="-457200">
              <a:buAutoNum type="arabicPeriod"/>
            </a:pPr>
            <a:r>
              <a:rPr lang="en-US" dirty="0"/>
              <a:t>Appeal to be filed along with </a:t>
            </a:r>
            <a:r>
              <a:rPr lang="en-US" dirty="0">
                <a:solidFill>
                  <a:srgbClr val="C00000"/>
                </a:solidFill>
              </a:rPr>
              <a:t>Cover letter </a:t>
            </a:r>
            <a:r>
              <a:rPr lang="en-US" dirty="0"/>
              <a:t>(copy of cover letter for filing acknowledgment)</a:t>
            </a:r>
          </a:p>
          <a:p>
            <a:pPr marL="457200" indent="-457200">
              <a:buAutoNum type="arabicPeriod"/>
            </a:pPr>
            <a:r>
              <a:rPr lang="en-US" dirty="0">
                <a:solidFill>
                  <a:srgbClr val="C00000"/>
                </a:solidFill>
              </a:rPr>
              <a:t>Sequence of placement  </a:t>
            </a:r>
            <a:r>
              <a:rPr lang="en-US" dirty="0"/>
              <a:t>- Cover Letter &gt; Index &gt; Pre-deposit challan &gt; authorization letter &gt; appeal papers &gt; annexures </a:t>
            </a:r>
          </a:p>
          <a:p>
            <a:pPr marL="457200" indent="-457200">
              <a:buAutoNum type="arabicPeriod"/>
            </a:pPr>
            <a:r>
              <a:rPr lang="en-US" dirty="0">
                <a:solidFill>
                  <a:srgbClr val="C00000"/>
                </a:solidFill>
              </a:rPr>
              <a:t>Acknowledgment of submission</a:t>
            </a:r>
            <a:r>
              <a:rPr lang="en-US" dirty="0"/>
              <a:t> to be taken in hard copy or RPAD filing receipt</a:t>
            </a:r>
            <a:endParaRPr lang="en-IN" dirty="0"/>
          </a:p>
        </p:txBody>
      </p:sp>
      <p:sp>
        <p:nvSpPr>
          <p:cNvPr id="4" name="Footer Placeholder 3">
            <a:extLst>
              <a:ext uri="{FF2B5EF4-FFF2-40B4-BE49-F238E27FC236}">
                <a16:creationId xmlns:a16="http://schemas.microsoft.com/office/drawing/2014/main" id="{BDFC665D-3A1A-4FC2-8C5C-49026D7CAF08}"/>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457558C8-BE36-4B81-861F-1730561B3CCE}"/>
              </a:ext>
            </a:extLst>
          </p:cNvPr>
          <p:cNvSpPr>
            <a:spLocks noGrp="1"/>
          </p:cNvSpPr>
          <p:nvPr>
            <p:ph type="sldNum" sz="quarter" idx="4"/>
          </p:nvPr>
        </p:nvSpPr>
        <p:spPr/>
        <p:txBody>
          <a:bodyPr/>
          <a:lstStyle/>
          <a:p>
            <a:fld id="{C37E4FB1-AD43-40BE-A2D5-51E31E25039B}" type="slidenum">
              <a:rPr lang="en-IN" smtClean="0"/>
              <a:pPr/>
              <a:t>29</a:t>
            </a:fld>
            <a:endParaRPr lang="en-IN" dirty="0"/>
          </a:p>
        </p:txBody>
      </p:sp>
    </p:spTree>
    <p:extLst>
      <p:ext uri="{BB962C8B-B14F-4D97-AF65-F5344CB8AC3E}">
        <p14:creationId xmlns:p14="http://schemas.microsoft.com/office/powerpoint/2010/main" val="362360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504DF0-214E-4B6E-A7D7-7EFD711F8196}"/>
              </a:ext>
            </a:extLst>
          </p:cNvPr>
          <p:cNvSpPr>
            <a:spLocks noGrp="1"/>
          </p:cNvSpPr>
          <p:nvPr>
            <p:ph type="body" sz="quarter" idx="13"/>
          </p:nvPr>
        </p:nvSpPr>
        <p:spPr>
          <a:xfrm>
            <a:off x="85163" y="1319568"/>
            <a:ext cx="6729501" cy="792163"/>
          </a:xfrm>
        </p:spPr>
        <p:txBody>
          <a:bodyPr/>
          <a:lstStyle/>
          <a:p>
            <a:pPr>
              <a:lnSpc>
                <a:spcPct val="150000"/>
              </a:lnSpc>
            </a:pPr>
            <a:r>
              <a:rPr lang="en-US" sz="4000" dirty="0"/>
              <a:t>Appealable </a:t>
            </a:r>
            <a:br>
              <a:rPr lang="en-US" sz="4000" dirty="0"/>
            </a:br>
            <a:r>
              <a:rPr lang="en-US" sz="4000" dirty="0"/>
              <a:t>&amp; </a:t>
            </a:r>
            <a:br>
              <a:rPr lang="en-US" sz="4000" dirty="0"/>
            </a:br>
            <a:r>
              <a:rPr lang="en-US" sz="4000" dirty="0"/>
              <a:t>Non-Appealable Orders</a:t>
            </a:r>
          </a:p>
        </p:txBody>
      </p:sp>
    </p:spTree>
    <p:extLst>
      <p:ext uri="{BB962C8B-B14F-4D97-AF65-F5344CB8AC3E}">
        <p14:creationId xmlns:p14="http://schemas.microsoft.com/office/powerpoint/2010/main" val="3671048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E311F1D-0F32-4715-9A08-C58D087A4848}"/>
              </a:ext>
            </a:extLst>
          </p:cNvPr>
          <p:cNvSpPr>
            <a:spLocks noGrp="1"/>
          </p:cNvSpPr>
          <p:nvPr>
            <p:ph type="body" sz="quarter" idx="14"/>
          </p:nvPr>
        </p:nvSpPr>
        <p:spPr/>
        <p:txBody>
          <a:bodyPr/>
          <a:lstStyle/>
          <a:p>
            <a:r>
              <a:rPr lang="en-US" dirty="0"/>
              <a:t>Procedure for filing appeal – online</a:t>
            </a:r>
            <a:endParaRPr lang="en-IN" dirty="0"/>
          </a:p>
        </p:txBody>
      </p:sp>
      <p:sp>
        <p:nvSpPr>
          <p:cNvPr id="3" name="Text Placeholder 2">
            <a:extLst>
              <a:ext uri="{FF2B5EF4-FFF2-40B4-BE49-F238E27FC236}">
                <a16:creationId xmlns:a16="http://schemas.microsoft.com/office/drawing/2014/main" id="{D630C9B2-A918-4D20-A81D-9B6B8F0A4A4E}"/>
              </a:ext>
            </a:extLst>
          </p:cNvPr>
          <p:cNvSpPr>
            <a:spLocks noGrp="1"/>
          </p:cNvSpPr>
          <p:nvPr>
            <p:ph type="body" sz="quarter" idx="15"/>
          </p:nvPr>
        </p:nvSpPr>
        <p:spPr>
          <a:xfrm>
            <a:off x="193674" y="1038225"/>
            <a:ext cx="11650331" cy="5668962"/>
          </a:xfrm>
        </p:spPr>
        <p:txBody>
          <a:bodyPr/>
          <a:lstStyle/>
          <a:p>
            <a:pPr marL="0" indent="0" algn="just">
              <a:buNone/>
            </a:pPr>
            <a:r>
              <a:rPr lang="en-US" sz="1600" b="1" i="0" dirty="0">
                <a:effectLst/>
              </a:rPr>
              <a:t>Step 1:</a:t>
            </a:r>
            <a:r>
              <a:rPr lang="en-US" sz="1600" b="0" i="0" dirty="0">
                <a:effectLst/>
              </a:rPr>
              <a:t> Log in to the </a:t>
            </a:r>
            <a:r>
              <a:rPr lang="en-US" sz="1600" b="0" i="0" dirty="0">
                <a:effectLst/>
                <a:hlinkClick r:id="rId2">
                  <a:extLst>
                    <a:ext uri="{A12FA001-AC4F-418D-AE19-62706E023703}">
                      <ahyp:hlinkClr xmlns:ahyp="http://schemas.microsoft.com/office/drawing/2018/hyperlinkcolor" val="tx"/>
                    </a:ext>
                  </a:extLst>
                </a:hlinkClick>
              </a:rPr>
              <a:t>GST portal</a:t>
            </a:r>
            <a:r>
              <a:rPr lang="en-US" sz="1600" b="0" i="0" dirty="0">
                <a:effectLst/>
              </a:rPr>
              <a:t>.</a:t>
            </a:r>
          </a:p>
          <a:p>
            <a:pPr marL="0" indent="0" algn="just">
              <a:buNone/>
            </a:pPr>
            <a:r>
              <a:rPr lang="en-US" sz="1600" b="1" i="0" dirty="0">
                <a:effectLst/>
              </a:rPr>
              <a:t>Step 2:</a:t>
            </a:r>
            <a:r>
              <a:rPr lang="en-US" sz="1600" b="0" i="0" dirty="0">
                <a:effectLst/>
              </a:rPr>
              <a:t> Go to Services&gt;User Services&gt;My applications</a:t>
            </a:r>
          </a:p>
          <a:p>
            <a:pPr marL="0" indent="0" algn="just">
              <a:buNone/>
            </a:pPr>
            <a:r>
              <a:rPr lang="en-US" sz="1600" b="0" i="0" dirty="0">
                <a:effectLst/>
              </a:rPr>
              <a:t>On the ‘My Applications’ page, select application type as ‘Appeal to Appellate Authority’ and then click on ‘New Application’.</a:t>
            </a:r>
          </a:p>
          <a:p>
            <a:pPr marL="0" indent="0" algn="just">
              <a:buNone/>
            </a:pPr>
            <a:endParaRPr lang="en-US" sz="1600" b="0" i="0" dirty="0">
              <a:effectLst/>
            </a:endParaRPr>
          </a:p>
          <a:p>
            <a:pPr marL="0" indent="0" algn="just">
              <a:buNone/>
            </a:pPr>
            <a:endParaRPr lang="en-US" sz="1600" b="0" i="0" dirty="0">
              <a:effectLst/>
            </a:endParaRPr>
          </a:p>
          <a:p>
            <a:pPr marL="0" indent="0">
              <a:buNone/>
            </a:pPr>
            <a:endParaRPr lang="en-IN" dirty="0"/>
          </a:p>
        </p:txBody>
      </p:sp>
      <p:pic>
        <p:nvPicPr>
          <p:cNvPr id="3074" name="Picture 2" descr="demand order">
            <a:extLst>
              <a:ext uri="{FF2B5EF4-FFF2-40B4-BE49-F238E27FC236}">
                <a16:creationId xmlns:a16="http://schemas.microsoft.com/office/drawing/2014/main" id="{296CB904-D9AB-43D4-97DA-5AEE48742C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949" y="2114551"/>
            <a:ext cx="9725025" cy="16573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BCF2BCE-BA8D-4BA2-9273-9F7D3DA0F8FE}"/>
              </a:ext>
            </a:extLst>
          </p:cNvPr>
          <p:cNvSpPr txBox="1"/>
          <p:nvPr/>
        </p:nvSpPr>
        <p:spPr>
          <a:xfrm>
            <a:off x="193674" y="3895162"/>
            <a:ext cx="10845800" cy="1154675"/>
          </a:xfrm>
          <a:prstGeom prst="rect">
            <a:avLst/>
          </a:prstGeom>
          <a:noFill/>
        </p:spPr>
        <p:txBody>
          <a:bodyPr wrap="square">
            <a:spAutoFit/>
          </a:bodyPr>
          <a:lstStyle/>
          <a:p>
            <a:pPr>
              <a:lnSpc>
                <a:spcPct val="150000"/>
              </a:lnSpc>
            </a:pPr>
            <a:r>
              <a:rPr lang="en-US" sz="1600" dirty="0">
                <a:latin typeface="Cambria" panose="02040503050406030204" pitchFamily="18" charset="0"/>
                <a:ea typeface="Cambria" panose="02040503050406030204" pitchFamily="18" charset="0"/>
              </a:rPr>
              <a:t>The ‘GST APL-01-Appeal to Appellate Authority’ page will be displayed.</a:t>
            </a:r>
          </a:p>
          <a:p>
            <a:pPr>
              <a:lnSpc>
                <a:spcPct val="150000"/>
              </a:lnSpc>
            </a:pPr>
            <a:r>
              <a:rPr lang="en-US" sz="1600" b="1" dirty="0">
                <a:latin typeface="Cambria" panose="02040503050406030204" pitchFamily="18" charset="0"/>
                <a:ea typeface="Cambria" panose="02040503050406030204" pitchFamily="18" charset="0"/>
              </a:rPr>
              <a:t>Step 3</a:t>
            </a:r>
            <a:r>
              <a:rPr lang="en-US" sz="1600" dirty="0">
                <a:latin typeface="Cambria" panose="02040503050406030204" pitchFamily="18" charset="0"/>
                <a:ea typeface="Cambria" panose="02040503050406030204" pitchFamily="18" charset="0"/>
              </a:rPr>
              <a:t>: Select the order type as ‘Demand Order’ and enter the order number. Click on search.</a:t>
            </a:r>
          </a:p>
          <a:p>
            <a:pPr>
              <a:lnSpc>
                <a:spcPct val="150000"/>
              </a:lnSpc>
            </a:pPr>
            <a:r>
              <a:rPr lang="en-US" sz="1600" b="1" dirty="0">
                <a:latin typeface="Cambria" panose="02040503050406030204" pitchFamily="18" charset="0"/>
                <a:ea typeface="Cambria" panose="02040503050406030204" pitchFamily="18" charset="0"/>
              </a:rPr>
              <a:t>Step 4</a:t>
            </a:r>
            <a:r>
              <a:rPr lang="en-US" sz="1600" dirty="0">
                <a:latin typeface="Cambria" panose="02040503050406030204" pitchFamily="18" charset="0"/>
                <a:ea typeface="Cambria" panose="02040503050406030204" pitchFamily="18" charset="0"/>
              </a:rPr>
              <a:t>: Select one or more categories of the case under dispute from the drop-down list and click on add.</a:t>
            </a:r>
            <a:endParaRPr lang="en-IN" sz="1600" dirty="0">
              <a:latin typeface="Cambria" panose="02040503050406030204" pitchFamily="18" charset="0"/>
              <a:ea typeface="Cambria" panose="02040503050406030204" pitchFamily="18" charset="0"/>
            </a:endParaRPr>
          </a:p>
        </p:txBody>
      </p:sp>
      <p:pic>
        <p:nvPicPr>
          <p:cNvPr id="3076" name="Picture 4" descr="demand order">
            <a:extLst>
              <a:ext uri="{FF2B5EF4-FFF2-40B4-BE49-F238E27FC236}">
                <a16:creationId xmlns:a16="http://schemas.microsoft.com/office/drawing/2014/main" id="{2C244F87-EAB9-44FF-BD5C-16961AEC09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674" y="5170076"/>
            <a:ext cx="9807576"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C4C5D865-25D6-4F80-99A9-81DD0E52FE64}"/>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7EF7471B-1AD8-45CD-8831-D403853C45AB}"/>
              </a:ext>
            </a:extLst>
          </p:cNvPr>
          <p:cNvSpPr>
            <a:spLocks noGrp="1"/>
          </p:cNvSpPr>
          <p:nvPr>
            <p:ph type="sldNum" sz="quarter" idx="4"/>
          </p:nvPr>
        </p:nvSpPr>
        <p:spPr/>
        <p:txBody>
          <a:bodyPr/>
          <a:lstStyle/>
          <a:p>
            <a:fld id="{C37E4FB1-AD43-40BE-A2D5-51E31E25039B}" type="slidenum">
              <a:rPr lang="en-IN" smtClean="0"/>
              <a:pPr/>
              <a:t>30</a:t>
            </a:fld>
            <a:endParaRPr lang="en-IN" dirty="0"/>
          </a:p>
        </p:txBody>
      </p:sp>
    </p:spTree>
    <p:extLst>
      <p:ext uri="{BB962C8B-B14F-4D97-AF65-F5344CB8AC3E}">
        <p14:creationId xmlns:p14="http://schemas.microsoft.com/office/powerpoint/2010/main" val="2049895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304DB7-D15F-441F-A315-3C7F818EAFA1}"/>
              </a:ext>
            </a:extLst>
          </p:cNvPr>
          <p:cNvSpPr>
            <a:spLocks noGrp="1"/>
          </p:cNvSpPr>
          <p:nvPr>
            <p:ph type="body" sz="quarter" idx="14"/>
          </p:nvPr>
        </p:nvSpPr>
        <p:spPr>
          <a:xfrm>
            <a:off x="327024" y="150813"/>
            <a:ext cx="9026525" cy="585787"/>
          </a:xfrm>
        </p:spPr>
        <p:txBody>
          <a:bodyPr/>
          <a:lstStyle/>
          <a:p>
            <a:r>
              <a:rPr lang="en-US" dirty="0"/>
              <a:t>Procedure for filing appeal – online (Cont.)</a:t>
            </a:r>
            <a:endParaRPr lang="en-IN" dirty="0"/>
          </a:p>
        </p:txBody>
      </p:sp>
      <p:sp>
        <p:nvSpPr>
          <p:cNvPr id="3" name="Text Placeholder 2">
            <a:extLst>
              <a:ext uri="{FF2B5EF4-FFF2-40B4-BE49-F238E27FC236}">
                <a16:creationId xmlns:a16="http://schemas.microsoft.com/office/drawing/2014/main" id="{68B7E5C6-0D4C-4CA5-BAFC-FD0808F6C564}"/>
              </a:ext>
            </a:extLst>
          </p:cNvPr>
          <p:cNvSpPr>
            <a:spLocks noGrp="1"/>
          </p:cNvSpPr>
          <p:nvPr>
            <p:ph type="body" sz="quarter" idx="15"/>
          </p:nvPr>
        </p:nvSpPr>
        <p:spPr>
          <a:xfrm>
            <a:off x="327024" y="1165410"/>
            <a:ext cx="11644369" cy="4274046"/>
          </a:xfrm>
        </p:spPr>
        <p:txBody>
          <a:bodyPr>
            <a:normAutofit/>
          </a:bodyPr>
          <a:lstStyle/>
          <a:p>
            <a:pPr algn="l"/>
            <a:r>
              <a:rPr lang="en-US" sz="1800" b="1" i="0" dirty="0">
                <a:effectLst/>
              </a:rPr>
              <a:t>Step 5:</a:t>
            </a:r>
            <a:r>
              <a:rPr lang="en-US" sz="1800" b="0" i="0" dirty="0">
                <a:effectLst/>
              </a:rPr>
              <a:t> Upload annexure to GST APL-01- Click on the ‘click here’ link on the order page</a:t>
            </a:r>
          </a:p>
        </p:txBody>
      </p:sp>
      <p:pic>
        <p:nvPicPr>
          <p:cNvPr id="4098" name="Picture 2" descr="demand order">
            <a:extLst>
              <a:ext uri="{FF2B5EF4-FFF2-40B4-BE49-F238E27FC236}">
                <a16:creationId xmlns:a16="http://schemas.microsoft.com/office/drawing/2014/main" id="{847733F8-82E9-42DF-8396-8BB4293383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1" y="1440296"/>
            <a:ext cx="11270457" cy="152197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emand order">
            <a:extLst>
              <a:ext uri="{FF2B5EF4-FFF2-40B4-BE49-F238E27FC236}">
                <a16:creationId xmlns:a16="http://schemas.microsoft.com/office/drawing/2014/main" id="{728B08EC-6AFF-44CB-AA69-B52087ECE9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61" y="2962276"/>
            <a:ext cx="11342689" cy="392430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DA51C787-8C91-4D9D-AA6C-1FE72D0385F6}"/>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FCFA8881-44C9-44E4-8F7E-DD3AD2B7E235}"/>
              </a:ext>
            </a:extLst>
          </p:cNvPr>
          <p:cNvSpPr>
            <a:spLocks noGrp="1"/>
          </p:cNvSpPr>
          <p:nvPr>
            <p:ph type="sldNum" sz="quarter" idx="4"/>
          </p:nvPr>
        </p:nvSpPr>
        <p:spPr/>
        <p:txBody>
          <a:bodyPr/>
          <a:lstStyle/>
          <a:p>
            <a:fld id="{C37E4FB1-AD43-40BE-A2D5-51E31E25039B}" type="slidenum">
              <a:rPr lang="en-IN" smtClean="0"/>
              <a:pPr/>
              <a:t>31</a:t>
            </a:fld>
            <a:endParaRPr lang="en-IN" dirty="0"/>
          </a:p>
        </p:txBody>
      </p:sp>
    </p:spTree>
    <p:extLst>
      <p:ext uri="{BB962C8B-B14F-4D97-AF65-F5344CB8AC3E}">
        <p14:creationId xmlns:p14="http://schemas.microsoft.com/office/powerpoint/2010/main" val="1153180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C4CB9B-420F-4AB2-AE52-5B5388203F54}"/>
              </a:ext>
            </a:extLst>
          </p:cNvPr>
          <p:cNvSpPr>
            <a:spLocks noGrp="1"/>
          </p:cNvSpPr>
          <p:nvPr>
            <p:ph type="body" sz="quarter" idx="14"/>
          </p:nvPr>
        </p:nvSpPr>
        <p:spPr>
          <a:xfrm>
            <a:off x="327025" y="150813"/>
            <a:ext cx="9340850" cy="585787"/>
          </a:xfrm>
        </p:spPr>
        <p:txBody>
          <a:bodyPr/>
          <a:lstStyle/>
          <a:p>
            <a:r>
              <a:rPr lang="en-US" dirty="0"/>
              <a:t>Procedure for filing appeal – online (Cont.)</a:t>
            </a:r>
            <a:endParaRPr lang="en-IN" dirty="0"/>
          </a:p>
        </p:txBody>
      </p:sp>
      <p:sp>
        <p:nvSpPr>
          <p:cNvPr id="3" name="Text Placeholder 2">
            <a:extLst>
              <a:ext uri="{FF2B5EF4-FFF2-40B4-BE49-F238E27FC236}">
                <a16:creationId xmlns:a16="http://schemas.microsoft.com/office/drawing/2014/main" id="{69C2B2A9-BFCE-432E-977B-E193034AC93B}"/>
              </a:ext>
            </a:extLst>
          </p:cNvPr>
          <p:cNvSpPr>
            <a:spLocks noGrp="1"/>
          </p:cNvSpPr>
          <p:nvPr>
            <p:ph type="body" sz="quarter" idx="15"/>
          </p:nvPr>
        </p:nvSpPr>
        <p:spPr>
          <a:xfrm>
            <a:off x="306004" y="1058726"/>
            <a:ext cx="11738776" cy="5688013"/>
          </a:xfrm>
        </p:spPr>
        <p:txBody>
          <a:bodyPr>
            <a:normAutofit/>
          </a:bodyPr>
          <a:lstStyle/>
          <a:p>
            <a:pPr marL="0" indent="0">
              <a:buNone/>
            </a:pPr>
            <a:r>
              <a:rPr lang="en-US" sz="1800" b="1" dirty="0"/>
              <a:t>Step 6: </a:t>
            </a:r>
            <a:r>
              <a:rPr lang="en-US" sz="1800" dirty="0"/>
              <a:t>Fill details of amount under dispute – </a:t>
            </a:r>
            <a:r>
              <a:rPr lang="en-US" sz="1800" b="1" dirty="0"/>
              <a:t>Demand created, demand admitted and Demand paid</a:t>
            </a:r>
          </a:p>
          <a:p>
            <a:pPr marL="0" indent="0">
              <a:buNone/>
            </a:pPr>
            <a:r>
              <a:rPr lang="en-US" sz="1800" b="1" dirty="0"/>
              <a:t>Note</a:t>
            </a:r>
            <a:r>
              <a:rPr lang="en-US" sz="1800" dirty="0"/>
              <a:t>: Demand admitted = Demand created – Amount disputed</a:t>
            </a:r>
          </a:p>
          <a:p>
            <a:pPr marL="0" indent="0">
              <a:buNone/>
            </a:pPr>
            <a:r>
              <a:rPr lang="en-US" sz="1800" dirty="0"/>
              <a:t>Hence, the amount of dispute cannot be more than the demand created.</a:t>
            </a:r>
          </a:p>
          <a:p>
            <a:pPr>
              <a:buFont typeface="Wingdings" panose="05000000000000000000" pitchFamily="2" charset="2"/>
              <a:buChar char="Ø"/>
            </a:pPr>
            <a:r>
              <a:rPr lang="en-US" sz="1800" dirty="0"/>
              <a:t>Percentage value of the pre-deposit going to be paid, which is by default a minimum of 10% of the amount disputed.</a:t>
            </a:r>
          </a:p>
          <a:p>
            <a:pPr>
              <a:buFont typeface="Wingdings" panose="05000000000000000000" pitchFamily="2" charset="2"/>
              <a:buChar char="Ø"/>
            </a:pPr>
            <a:r>
              <a:rPr lang="en-US" sz="1800" dirty="0"/>
              <a:t>Enter the place of supply details for the amount of demand admitted. For this, click on hyperlink ‘Integrated Tax’ as follows:</a:t>
            </a:r>
            <a:endParaRPr lang="en-US" sz="1800" b="1" dirty="0"/>
          </a:p>
          <a:p>
            <a:pPr marL="0" indent="0">
              <a:buNone/>
            </a:pPr>
            <a:endParaRPr lang="en-US" sz="1800" dirty="0"/>
          </a:p>
        </p:txBody>
      </p:sp>
      <p:pic>
        <p:nvPicPr>
          <p:cNvPr id="5124" name="Picture 4" descr="demand order">
            <a:extLst>
              <a:ext uri="{FF2B5EF4-FFF2-40B4-BE49-F238E27FC236}">
                <a16:creationId xmlns:a16="http://schemas.microsoft.com/office/drawing/2014/main" id="{43CF3A14-6FB9-4030-A3CC-0D6E04305B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3757902"/>
            <a:ext cx="10887075" cy="2480973"/>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2CBF7FD3-3886-47BF-881B-FFF67FA47458}"/>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E52D149A-361E-472E-8628-1DC2F8CFB022}"/>
              </a:ext>
            </a:extLst>
          </p:cNvPr>
          <p:cNvSpPr>
            <a:spLocks noGrp="1"/>
          </p:cNvSpPr>
          <p:nvPr>
            <p:ph type="sldNum" sz="quarter" idx="4"/>
          </p:nvPr>
        </p:nvSpPr>
        <p:spPr/>
        <p:txBody>
          <a:bodyPr/>
          <a:lstStyle/>
          <a:p>
            <a:fld id="{C37E4FB1-AD43-40BE-A2D5-51E31E25039B}" type="slidenum">
              <a:rPr lang="en-IN" smtClean="0"/>
              <a:pPr/>
              <a:t>32</a:t>
            </a:fld>
            <a:endParaRPr lang="en-IN" dirty="0"/>
          </a:p>
        </p:txBody>
      </p:sp>
    </p:spTree>
    <p:extLst>
      <p:ext uri="{BB962C8B-B14F-4D97-AF65-F5344CB8AC3E}">
        <p14:creationId xmlns:p14="http://schemas.microsoft.com/office/powerpoint/2010/main" val="2271805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A045A7-5431-4D8E-88B9-AC31549EC310}"/>
              </a:ext>
            </a:extLst>
          </p:cNvPr>
          <p:cNvSpPr>
            <a:spLocks noGrp="1"/>
          </p:cNvSpPr>
          <p:nvPr>
            <p:ph type="body" sz="quarter" idx="14"/>
          </p:nvPr>
        </p:nvSpPr>
        <p:spPr>
          <a:xfrm>
            <a:off x="327024" y="150813"/>
            <a:ext cx="9483725" cy="585787"/>
          </a:xfrm>
        </p:spPr>
        <p:txBody>
          <a:bodyPr/>
          <a:lstStyle/>
          <a:p>
            <a:r>
              <a:rPr lang="en-US" dirty="0"/>
              <a:t>Procedure for filing appeal – online (Cont.)</a:t>
            </a:r>
            <a:endParaRPr lang="en-IN" dirty="0"/>
          </a:p>
        </p:txBody>
      </p:sp>
      <p:sp>
        <p:nvSpPr>
          <p:cNvPr id="3" name="Text Placeholder 2">
            <a:extLst>
              <a:ext uri="{FF2B5EF4-FFF2-40B4-BE49-F238E27FC236}">
                <a16:creationId xmlns:a16="http://schemas.microsoft.com/office/drawing/2014/main" id="{3650560E-AB01-4E44-8049-079BF58C7237}"/>
              </a:ext>
            </a:extLst>
          </p:cNvPr>
          <p:cNvSpPr>
            <a:spLocks noGrp="1"/>
          </p:cNvSpPr>
          <p:nvPr>
            <p:ph type="body" sz="quarter" idx="15"/>
          </p:nvPr>
        </p:nvSpPr>
        <p:spPr/>
        <p:txBody>
          <a:bodyPr>
            <a:normAutofit/>
          </a:bodyPr>
          <a:lstStyle/>
          <a:p>
            <a:pPr marL="0" indent="0">
              <a:lnSpc>
                <a:spcPct val="150000"/>
              </a:lnSpc>
              <a:buNone/>
            </a:pPr>
            <a:r>
              <a:rPr lang="en-US" sz="1800" b="1" dirty="0"/>
              <a:t>Step 7: </a:t>
            </a:r>
            <a:r>
              <a:rPr lang="en-US" sz="1800" b="0" i="0" dirty="0">
                <a:solidFill>
                  <a:srgbClr val="C00000"/>
                </a:solidFill>
                <a:effectLst/>
              </a:rPr>
              <a:t>Add supporting documents</a:t>
            </a:r>
            <a:r>
              <a:rPr lang="en-US" sz="1800" b="0" i="0" dirty="0">
                <a:effectLst/>
              </a:rPr>
              <a:t>. Enter the document description and then choose the file for upload.</a:t>
            </a:r>
          </a:p>
          <a:p>
            <a:pPr marL="0" indent="0">
              <a:lnSpc>
                <a:spcPct val="150000"/>
              </a:lnSpc>
              <a:buNone/>
            </a:pPr>
            <a:r>
              <a:rPr lang="en-US" sz="1800" b="1" i="0" dirty="0">
                <a:effectLst/>
              </a:rPr>
              <a:t>Step 8:</a:t>
            </a:r>
            <a:r>
              <a:rPr lang="en-US" sz="1800" b="0" i="0" dirty="0">
                <a:effectLst/>
              </a:rPr>
              <a:t> Proceed to file – Select the declaration checkbox. Then select the </a:t>
            </a:r>
            <a:r>
              <a:rPr lang="en-US" sz="1800" b="0" i="0" dirty="0" err="1">
                <a:effectLst/>
              </a:rPr>
              <a:t>authorised</a:t>
            </a:r>
            <a:r>
              <a:rPr lang="en-US" sz="1800" b="0" i="0" dirty="0">
                <a:effectLst/>
              </a:rPr>
              <a:t> signatory and enter the place to proceed to file.</a:t>
            </a:r>
          </a:p>
          <a:p>
            <a:pPr marL="0" indent="0" algn="just">
              <a:lnSpc>
                <a:spcPct val="150000"/>
              </a:lnSpc>
              <a:buNone/>
            </a:pPr>
            <a:r>
              <a:rPr lang="en-US" sz="1800" dirty="0">
                <a:solidFill>
                  <a:srgbClr val="C00000"/>
                </a:solidFill>
              </a:rPr>
              <a:t>Get Provisional acknowledgment of filing online. </a:t>
            </a:r>
          </a:p>
          <a:p>
            <a:pPr marL="0" indent="0" algn="just">
              <a:lnSpc>
                <a:spcPct val="150000"/>
              </a:lnSpc>
              <a:buNone/>
            </a:pPr>
            <a:r>
              <a:rPr lang="en-US" sz="1800" b="1" dirty="0"/>
              <a:t>Note: </a:t>
            </a:r>
            <a:r>
              <a:rPr lang="en-US" sz="1800" dirty="0"/>
              <a:t>Final acknowledgement of the appeal filed is issued, when after electronic filing of appeal, the documents as well as Appeal with verification part is submitted to the Appellate authority, within 7 days from the electronic filing. Thereafter the appeal documents are checked and if found in order, final acknowledgment is issued. The appeal shall be treated to be filed only when the final acknowledgement, indicating the appeal number is issued.</a:t>
            </a:r>
            <a:endParaRPr lang="en-IN" sz="1800" dirty="0"/>
          </a:p>
        </p:txBody>
      </p:sp>
      <p:sp>
        <p:nvSpPr>
          <p:cNvPr id="4" name="Footer Placeholder 3">
            <a:extLst>
              <a:ext uri="{FF2B5EF4-FFF2-40B4-BE49-F238E27FC236}">
                <a16:creationId xmlns:a16="http://schemas.microsoft.com/office/drawing/2014/main" id="{AE44CE61-7054-4259-927D-EA509D7E1980}"/>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E7CFE69E-61B2-4DAC-BBEB-25DFA0110E20}"/>
              </a:ext>
            </a:extLst>
          </p:cNvPr>
          <p:cNvSpPr>
            <a:spLocks noGrp="1"/>
          </p:cNvSpPr>
          <p:nvPr>
            <p:ph type="sldNum" sz="quarter" idx="4"/>
          </p:nvPr>
        </p:nvSpPr>
        <p:spPr/>
        <p:txBody>
          <a:bodyPr/>
          <a:lstStyle/>
          <a:p>
            <a:fld id="{C37E4FB1-AD43-40BE-A2D5-51E31E25039B}" type="slidenum">
              <a:rPr lang="en-IN" smtClean="0"/>
              <a:pPr/>
              <a:t>33</a:t>
            </a:fld>
            <a:endParaRPr lang="en-IN" dirty="0"/>
          </a:p>
        </p:txBody>
      </p:sp>
    </p:spTree>
    <p:extLst>
      <p:ext uri="{BB962C8B-B14F-4D97-AF65-F5344CB8AC3E}">
        <p14:creationId xmlns:p14="http://schemas.microsoft.com/office/powerpoint/2010/main" val="4138838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A2FB65-52D1-4B68-85EA-EE6BB0F9A1D4}"/>
              </a:ext>
            </a:extLst>
          </p:cNvPr>
          <p:cNvSpPr>
            <a:spLocks noGrp="1"/>
          </p:cNvSpPr>
          <p:nvPr>
            <p:ph type="body" sz="quarter" idx="14"/>
          </p:nvPr>
        </p:nvSpPr>
        <p:spPr/>
        <p:txBody>
          <a:bodyPr/>
          <a:lstStyle/>
          <a:p>
            <a:r>
              <a:rPr lang="en-US" dirty="0">
                <a:solidFill>
                  <a:srgbClr val="C00000"/>
                </a:solidFill>
              </a:rPr>
              <a:t>Issues</a:t>
            </a:r>
            <a:r>
              <a:rPr lang="en-US" dirty="0"/>
              <a:t> in filing online appeal</a:t>
            </a:r>
            <a:endParaRPr lang="en-IN" dirty="0"/>
          </a:p>
        </p:txBody>
      </p:sp>
      <p:sp>
        <p:nvSpPr>
          <p:cNvPr id="3" name="Text Placeholder 2">
            <a:extLst>
              <a:ext uri="{FF2B5EF4-FFF2-40B4-BE49-F238E27FC236}">
                <a16:creationId xmlns:a16="http://schemas.microsoft.com/office/drawing/2014/main" id="{4B25BAC9-48F2-45B2-BEA3-E10335BFF7FA}"/>
              </a:ext>
            </a:extLst>
          </p:cNvPr>
          <p:cNvSpPr>
            <a:spLocks noGrp="1"/>
          </p:cNvSpPr>
          <p:nvPr>
            <p:ph type="body" sz="quarter" idx="15"/>
          </p:nvPr>
        </p:nvSpPr>
        <p:spPr/>
        <p:txBody>
          <a:bodyPr>
            <a:normAutofit/>
          </a:bodyPr>
          <a:lstStyle/>
          <a:p>
            <a:pPr>
              <a:lnSpc>
                <a:spcPct val="150000"/>
              </a:lnSpc>
            </a:pPr>
            <a:r>
              <a:rPr lang="en-US" dirty="0">
                <a:solidFill>
                  <a:srgbClr val="C00000"/>
                </a:solidFill>
              </a:rPr>
              <a:t>Summary Order </a:t>
            </a:r>
            <a:r>
              <a:rPr lang="en-US" dirty="0"/>
              <a:t>in Form DRC-07 is not being uploaded on portal – </a:t>
            </a:r>
            <a:r>
              <a:rPr lang="en-US" dirty="0">
                <a:solidFill>
                  <a:srgbClr val="C00000"/>
                </a:solidFill>
              </a:rPr>
              <a:t>no order number</a:t>
            </a:r>
          </a:p>
          <a:p>
            <a:pPr>
              <a:lnSpc>
                <a:spcPct val="150000"/>
              </a:lnSpc>
            </a:pPr>
            <a:r>
              <a:rPr lang="en-US" dirty="0"/>
              <a:t>Difference between Order and Summary Order</a:t>
            </a:r>
          </a:p>
          <a:p>
            <a:pPr>
              <a:lnSpc>
                <a:spcPct val="150000"/>
              </a:lnSpc>
            </a:pPr>
            <a:r>
              <a:rPr lang="en-US" dirty="0">
                <a:solidFill>
                  <a:srgbClr val="C00000"/>
                </a:solidFill>
              </a:rPr>
              <a:t>Detention orders not being uploaded on portal</a:t>
            </a:r>
          </a:p>
          <a:p>
            <a:pPr>
              <a:lnSpc>
                <a:spcPct val="150000"/>
              </a:lnSpc>
            </a:pPr>
            <a:r>
              <a:rPr lang="en-US" dirty="0"/>
              <a:t>Delay in getting Final Acknowledgment.</a:t>
            </a:r>
          </a:p>
          <a:p>
            <a:pPr>
              <a:lnSpc>
                <a:spcPct val="150000"/>
              </a:lnSpc>
            </a:pPr>
            <a:r>
              <a:rPr lang="en-US" dirty="0"/>
              <a:t>Set-off issues for pre-deposit.	</a:t>
            </a:r>
          </a:p>
          <a:p>
            <a:pPr>
              <a:lnSpc>
                <a:spcPct val="150000"/>
              </a:lnSpc>
            </a:pPr>
            <a:r>
              <a:rPr lang="en-US" dirty="0"/>
              <a:t>Index to be given for annexures while uploading appeal – confusion for reader.</a:t>
            </a:r>
          </a:p>
        </p:txBody>
      </p:sp>
      <p:sp>
        <p:nvSpPr>
          <p:cNvPr id="4" name="Footer Placeholder 3">
            <a:extLst>
              <a:ext uri="{FF2B5EF4-FFF2-40B4-BE49-F238E27FC236}">
                <a16:creationId xmlns:a16="http://schemas.microsoft.com/office/drawing/2014/main" id="{39BD7CCC-5781-4BF7-94AC-29DE965A98D8}"/>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39E93E4C-E746-4DE4-8654-AF42CAAA4EAB}"/>
              </a:ext>
            </a:extLst>
          </p:cNvPr>
          <p:cNvSpPr>
            <a:spLocks noGrp="1"/>
          </p:cNvSpPr>
          <p:nvPr>
            <p:ph type="sldNum" sz="quarter" idx="4"/>
          </p:nvPr>
        </p:nvSpPr>
        <p:spPr/>
        <p:txBody>
          <a:bodyPr/>
          <a:lstStyle/>
          <a:p>
            <a:fld id="{C37E4FB1-AD43-40BE-A2D5-51E31E25039B}" type="slidenum">
              <a:rPr lang="en-IN" smtClean="0"/>
              <a:pPr/>
              <a:t>34</a:t>
            </a:fld>
            <a:endParaRPr lang="en-IN" dirty="0"/>
          </a:p>
        </p:txBody>
      </p:sp>
    </p:spTree>
    <p:extLst>
      <p:ext uri="{BB962C8B-B14F-4D97-AF65-F5344CB8AC3E}">
        <p14:creationId xmlns:p14="http://schemas.microsoft.com/office/powerpoint/2010/main" val="774463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5A76FC5-7585-42F2-8B18-8BBD8EEE822E}"/>
              </a:ext>
            </a:extLst>
          </p:cNvPr>
          <p:cNvSpPr>
            <a:spLocks noGrp="1"/>
          </p:cNvSpPr>
          <p:nvPr>
            <p:ph type="body" sz="quarter" idx="14"/>
          </p:nvPr>
        </p:nvSpPr>
        <p:spPr/>
        <p:txBody>
          <a:bodyPr/>
          <a:lstStyle/>
          <a:p>
            <a:r>
              <a:rPr lang="en-US" dirty="0"/>
              <a:t>Department Appeal</a:t>
            </a:r>
            <a:endParaRPr lang="en-IN" dirty="0"/>
          </a:p>
        </p:txBody>
      </p:sp>
      <p:sp>
        <p:nvSpPr>
          <p:cNvPr id="3" name="Text Placeholder 2">
            <a:extLst>
              <a:ext uri="{FF2B5EF4-FFF2-40B4-BE49-F238E27FC236}">
                <a16:creationId xmlns:a16="http://schemas.microsoft.com/office/drawing/2014/main" id="{BBF2A4D1-5721-407E-8C40-F9C69005E221}"/>
              </a:ext>
            </a:extLst>
          </p:cNvPr>
          <p:cNvSpPr>
            <a:spLocks noGrp="1"/>
          </p:cNvSpPr>
          <p:nvPr>
            <p:ph type="body" sz="quarter" idx="15"/>
          </p:nvPr>
        </p:nvSpPr>
        <p:spPr/>
        <p:txBody>
          <a:bodyPr/>
          <a:lstStyle/>
          <a:p>
            <a:pPr>
              <a:lnSpc>
                <a:spcPct val="150000"/>
              </a:lnSpc>
            </a:pPr>
            <a:r>
              <a:rPr lang="en-US" dirty="0"/>
              <a:t>Review by Commissioner</a:t>
            </a:r>
          </a:p>
          <a:p>
            <a:pPr>
              <a:lnSpc>
                <a:spcPct val="150000"/>
              </a:lnSpc>
            </a:pPr>
            <a:r>
              <a:rPr lang="en-US" dirty="0"/>
              <a:t>Direct any officer subordinate to apply to appellate authority</a:t>
            </a:r>
          </a:p>
          <a:p>
            <a:pPr>
              <a:lnSpc>
                <a:spcPct val="150000"/>
              </a:lnSpc>
            </a:pPr>
            <a:r>
              <a:rPr lang="en-US" dirty="0"/>
              <a:t>Time limit – 6 months from date of communication</a:t>
            </a:r>
          </a:p>
          <a:p>
            <a:pPr>
              <a:lnSpc>
                <a:spcPct val="150000"/>
              </a:lnSpc>
            </a:pPr>
            <a:r>
              <a:rPr lang="en-US" dirty="0"/>
              <a:t>Condonation period – 1 month [Circular No.1077/01/2021-CX dated 19.01.2021]</a:t>
            </a:r>
          </a:p>
          <a:p>
            <a:pPr>
              <a:lnSpc>
                <a:spcPct val="150000"/>
              </a:lnSpc>
            </a:pPr>
            <a:r>
              <a:rPr lang="en-US" dirty="0"/>
              <a:t>Taxpayer can file reply to appeal or cross –objections</a:t>
            </a:r>
          </a:p>
          <a:p>
            <a:pPr>
              <a:lnSpc>
                <a:spcPct val="150000"/>
              </a:lnSpc>
            </a:pPr>
            <a:r>
              <a:rPr lang="en-US" dirty="0"/>
              <a:t>Form GST APL-03</a:t>
            </a:r>
          </a:p>
          <a:p>
            <a:pPr>
              <a:lnSpc>
                <a:spcPct val="150000"/>
              </a:lnSpc>
            </a:pPr>
            <a:r>
              <a:rPr lang="en-US" dirty="0"/>
              <a:t>Certified copy to be submitted within 7 days</a:t>
            </a:r>
            <a:endParaRPr lang="en-IN" dirty="0"/>
          </a:p>
        </p:txBody>
      </p:sp>
      <p:sp>
        <p:nvSpPr>
          <p:cNvPr id="4" name="Footer Placeholder 3">
            <a:extLst>
              <a:ext uri="{FF2B5EF4-FFF2-40B4-BE49-F238E27FC236}">
                <a16:creationId xmlns:a16="http://schemas.microsoft.com/office/drawing/2014/main" id="{83D37EF5-CC65-4089-9560-4DBAB49602CA}"/>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08827312-A38F-4538-B43D-ED8532D4B18F}"/>
              </a:ext>
            </a:extLst>
          </p:cNvPr>
          <p:cNvSpPr>
            <a:spLocks noGrp="1"/>
          </p:cNvSpPr>
          <p:nvPr>
            <p:ph type="sldNum" sz="quarter" idx="4"/>
          </p:nvPr>
        </p:nvSpPr>
        <p:spPr/>
        <p:txBody>
          <a:bodyPr/>
          <a:lstStyle/>
          <a:p>
            <a:fld id="{C37E4FB1-AD43-40BE-A2D5-51E31E25039B}" type="slidenum">
              <a:rPr lang="en-IN" smtClean="0"/>
              <a:pPr/>
              <a:t>35</a:t>
            </a:fld>
            <a:endParaRPr lang="en-IN" dirty="0"/>
          </a:p>
        </p:txBody>
      </p:sp>
    </p:spTree>
    <p:extLst>
      <p:ext uri="{BB962C8B-B14F-4D97-AF65-F5344CB8AC3E}">
        <p14:creationId xmlns:p14="http://schemas.microsoft.com/office/powerpoint/2010/main" val="1129762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9DB665-64D4-4303-9720-8171F92F7C1E}"/>
              </a:ext>
            </a:extLst>
          </p:cNvPr>
          <p:cNvSpPr txBox="1"/>
          <p:nvPr/>
        </p:nvSpPr>
        <p:spPr>
          <a:xfrm>
            <a:off x="7464152" y="1641574"/>
            <a:ext cx="4727848" cy="923330"/>
          </a:xfrm>
          <a:prstGeom prst="rect">
            <a:avLst/>
          </a:prstGeom>
          <a:noFill/>
        </p:spPr>
        <p:txBody>
          <a:bodyPr wrap="square" rtlCol="0">
            <a:spAutoFit/>
          </a:bodyPr>
          <a:lstStyle/>
          <a:p>
            <a:r>
              <a:rPr lang="en-IN" sz="5400" b="1" dirty="0">
                <a:solidFill>
                  <a:schemeClr val="bg1"/>
                </a:solidFill>
                <a:latin typeface="Times New Roman" panose="02020603050405020304" pitchFamily="18" charset="0"/>
                <a:cs typeface="Times New Roman" panose="02020603050405020304" pitchFamily="18" charset="0"/>
              </a:rPr>
              <a:t>THANK YOU!</a:t>
            </a:r>
            <a:endParaRPr lang="en-IN" sz="2000" b="1" dirty="0">
              <a:solidFill>
                <a:schemeClr val="bg1"/>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03A4EC25-328B-48DC-95F6-901B2DDDF739}"/>
              </a:ext>
            </a:extLst>
          </p:cNvPr>
          <p:cNvSpPr/>
          <p:nvPr/>
        </p:nvSpPr>
        <p:spPr>
          <a:xfrm>
            <a:off x="365860" y="1089150"/>
            <a:ext cx="5323739" cy="938719"/>
          </a:xfrm>
          <a:prstGeom prst="rect">
            <a:avLst/>
          </a:prstGeom>
        </p:spPr>
        <p:txBody>
          <a:bodyPr wrap="square">
            <a:spAutoFit/>
          </a:bodyPr>
          <a:lstStyle/>
          <a:p>
            <a:r>
              <a:rPr lang="en-US" sz="5500" b="1" i="1" dirty="0">
                <a:solidFill>
                  <a:srgbClr val="C00000"/>
                </a:solidFill>
                <a:latin typeface="Footlight MT Light" pitchFamily="18" charset="0"/>
              </a:rPr>
              <a:t>Any Queries???</a:t>
            </a:r>
            <a:endParaRPr lang="en-IN" sz="5500" b="1" dirty="0"/>
          </a:p>
        </p:txBody>
      </p:sp>
      <p:pic>
        <p:nvPicPr>
          <p:cNvPr id="4" name="Picture 3" descr="C:\My data\CA Prakash N\Audit &amp; Assistance\NL PPT Website updation Articles\PPT &amp; Material\11. PPT Visag\download (1).jpeg">
            <a:extLst>
              <a:ext uri="{FF2B5EF4-FFF2-40B4-BE49-F238E27FC236}">
                <a16:creationId xmlns:a16="http://schemas.microsoft.com/office/drawing/2014/main" id="{C50AE4DE-E106-4356-932D-A51CBB6567A0}"/>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24680" y="4301412"/>
            <a:ext cx="2803991" cy="25847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BE5C68A-409D-4F4B-8562-033517766731}"/>
              </a:ext>
            </a:extLst>
          </p:cNvPr>
          <p:cNvSpPr txBox="1"/>
          <p:nvPr/>
        </p:nvSpPr>
        <p:spPr>
          <a:xfrm>
            <a:off x="387053" y="2780929"/>
            <a:ext cx="5636939" cy="1200329"/>
          </a:xfrm>
          <a:prstGeom prst="rect">
            <a:avLst/>
          </a:prstGeom>
          <a:noFill/>
        </p:spPr>
        <p:txBody>
          <a:bodyPr wrap="square" rtlCol="0">
            <a:spAutoFit/>
          </a:bodyPr>
          <a:lstStyle/>
          <a:p>
            <a:pPr algn="r">
              <a:lnSpc>
                <a:spcPct val="80000"/>
              </a:lnSpc>
            </a:pPr>
            <a:r>
              <a:rPr lang="en-US" altLang="en-US" sz="3000" b="1" i="1" dirty="0">
                <a:latin typeface="Cambria" panose="02040503050406030204" pitchFamily="18" charset="0"/>
                <a:ea typeface="Cambria" panose="02040503050406030204" pitchFamily="18" charset="0"/>
              </a:rPr>
              <a:t>For any clarification</a:t>
            </a:r>
          </a:p>
          <a:p>
            <a:pPr algn="r">
              <a:lnSpc>
                <a:spcPct val="80000"/>
              </a:lnSpc>
            </a:pPr>
            <a:endParaRPr lang="en-US" altLang="en-US" sz="3000" b="1" i="1" dirty="0">
              <a:latin typeface="Cambria" panose="02040503050406030204" pitchFamily="18" charset="0"/>
              <a:ea typeface="Cambria" panose="02040503050406030204" pitchFamily="18" charset="0"/>
            </a:endParaRPr>
          </a:p>
          <a:p>
            <a:pPr algn="r">
              <a:lnSpc>
                <a:spcPct val="80000"/>
              </a:lnSpc>
            </a:pPr>
            <a:r>
              <a:rPr lang="en-US" altLang="en-US" sz="3000" b="1" i="1" dirty="0">
                <a:latin typeface="Cambria" panose="02040503050406030204" pitchFamily="18" charset="0"/>
                <a:ea typeface="Cambria" panose="02040503050406030204" pitchFamily="18" charset="0"/>
              </a:rPr>
              <a:t>gagan@hnaindia.com</a:t>
            </a:r>
          </a:p>
        </p:txBody>
      </p:sp>
      <p:sp>
        <p:nvSpPr>
          <p:cNvPr id="5" name="Slide Number Placeholder 4">
            <a:extLst>
              <a:ext uri="{FF2B5EF4-FFF2-40B4-BE49-F238E27FC236}">
                <a16:creationId xmlns:a16="http://schemas.microsoft.com/office/drawing/2014/main" id="{855527D5-7CD4-4FAF-AB0F-5E1498B74B4D}"/>
              </a:ext>
            </a:extLst>
          </p:cNvPr>
          <p:cNvSpPr>
            <a:spLocks noGrp="1"/>
          </p:cNvSpPr>
          <p:nvPr>
            <p:ph type="sldNum" sz="quarter" idx="10"/>
          </p:nvPr>
        </p:nvSpPr>
        <p:spPr/>
        <p:txBody>
          <a:bodyPr/>
          <a:lstStyle/>
          <a:p>
            <a:fld id="{C88916B5-CB0B-4026-B9B8-8E206F0E3794}" type="slidenum">
              <a:rPr lang="en-US" smtClean="0"/>
              <a:t>36</a:t>
            </a:fld>
            <a:endParaRPr lang="en-US"/>
          </a:p>
        </p:txBody>
      </p:sp>
    </p:spTree>
    <p:extLst>
      <p:ext uri="{BB962C8B-B14F-4D97-AF65-F5344CB8AC3E}">
        <p14:creationId xmlns:p14="http://schemas.microsoft.com/office/powerpoint/2010/main" val="4133970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5" y="150814"/>
            <a:ext cx="9022248" cy="585787"/>
          </a:xfrm>
        </p:spPr>
        <p:txBody>
          <a:bodyPr/>
          <a:lstStyle/>
          <a:p>
            <a:r>
              <a:rPr lang="en-US" dirty="0"/>
              <a:t>Adjudication – The birthplace of ORDER</a:t>
            </a:r>
          </a:p>
        </p:txBody>
      </p:sp>
      <p:sp>
        <p:nvSpPr>
          <p:cNvPr id="3" name="Text Placeholder 2"/>
          <p:cNvSpPr>
            <a:spLocks noGrp="1"/>
          </p:cNvSpPr>
          <p:nvPr>
            <p:ph type="body" sz="quarter" idx="15"/>
          </p:nvPr>
        </p:nvSpPr>
        <p:spPr>
          <a:xfrm>
            <a:off x="327026" y="1060134"/>
            <a:ext cx="11577428" cy="5248092"/>
          </a:xfrm>
        </p:spPr>
        <p:txBody>
          <a:bodyPr>
            <a:normAutofit lnSpcReduction="10000"/>
          </a:bodyPr>
          <a:lstStyle/>
          <a:p>
            <a:pPr>
              <a:lnSpc>
                <a:spcPct val="150000"/>
              </a:lnSpc>
            </a:pPr>
            <a:r>
              <a:rPr lang="en-US" dirty="0"/>
              <a:t>It is the legal (quasi-judicial) process of </a:t>
            </a:r>
            <a:r>
              <a:rPr lang="en-US" b="1" u="sng" dirty="0"/>
              <a:t>resolving</a:t>
            </a:r>
            <a:r>
              <a:rPr lang="en-US" dirty="0"/>
              <a:t> a ‘</a:t>
            </a:r>
            <a:r>
              <a:rPr lang="en-US" dirty="0" err="1"/>
              <a:t>lis</a:t>
            </a:r>
            <a:r>
              <a:rPr lang="en-US" dirty="0"/>
              <a:t>’ or a </a:t>
            </a:r>
            <a:r>
              <a:rPr lang="en-US" b="1" dirty="0"/>
              <a:t>dispute</a:t>
            </a:r>
            <a:r>
              <a:rPr lang="en-US" dirty="0"/>
              <a:t> between the taxpayer and the department</a:t>
            </a:r>
          </a:p>
          <a:p>
            <a:pPr>
              <a:lnSpc>
                <a:spcPct val="150000"/>
              </a:lnSpc>
            </a:pPr>
            <a:r>
              <a:rPr lang="en-US" i="1" dirty="0"/>
              <a:t>The one who adjudicates, is called the “adjudicating authority”</a:t>
            </a:r>
          </a:p>
          <a:p>
            <a:pPr>
              <a:lnSpc>
                <a:spcPct val="150000"/>
              </a:lnSpc>
            </a:pPr>
            <a:r>
              <a:rPr lang="en-US" dirty="0"/>
              <a:t>As defined by Section 2(4) of the GST Act, “adjudicating authority” </a:t>
            </a:r>
            <a:r>
              <a:rPr lang="en-US" b="1" dirty="0"/>
              <a:t>means</a:t>
            </a:r>
            <a:r>
              <a:rPr lang="en-US" dirty="0"/>
              <a:t> any authority, appointed or authorized to pass any order or decision under this Act, </a:t>
            </a:r>
            <a:r>
              <a:rPr lang="en-US" b="1" dirty="0"/>
              <a:t>but does not include </a:t>
            </a:r>
            <a:r>
              <a:rPr lang="en-US" dirty="0"/>
              <a:t>the [Central Board of Indirect Taxes and Customs], the Revisional Authority, the Authority for Advance Ruling, the Appellate Authority for Advance Ruling,</a:t>
            </a:r>
          </a:p>
          <a:p>
            <a:pPr>
              <a:lnSpc>
                <a:spcPct val="150000"/>
              </a:lnSpc>
            </a:pPr>
            <a:r>
              <a:rPr lang="en-US" b="1" dirty="0"/>
              <a:t>Issue of adjudication order, known as “order-in-original”  </a:t>
            </a:r>
          </a:p>
          <a:p>
            <a:pPr>
              <a:lnSpc>
                <a:spcPct val="150000"/>
              </a:lnSpc>
            </a:pPr>
            <a:r>
              <a:rPr lang="en-US" dirty="0"/>
              <a:t>The taxpayer, or the department, or both, have the option to go for further appeal(s) / review / revision, etc.</a:t>
            </a:r>
          </a:p>
        </p:txBody>
      </p:sp>
      <p:sp>
        <p:nvSpPr>
          <p:cNvPr id="4" name="Footer Placeholder 3">
            <a:extLst>
              <a:ext uri="{FF2B5EF4-FFF2-40B4-BE49-F238E27FC236}">
                <a16:creationId xmlns:a16="http://schemas.microsoft.com/office/drawing/2014/main" id="{E915829B-A1BA-4098-89D8-391668830308}"/>
              </a:ext>
            </a:extLst>
          </p:cNvPr>
          <p:cNvSpPr>
            <a:spLocks noGrp="1"/>
          </p:cNvSpPr>
          <p:nvPr>
            <p:ph type="ftr" sz="quarter" idx="11"/>
          </p:nvPr>
        </p:nvSpPr>
        <p:spPr/>
        <p:txBody>
          <a:bodyPr/>
          <a:lstStyle/>
          <a:p>
            <a:r>
              <a:rPr lang="en-US" dirty="0"/>
              <a:t>CA Gagan Kedia | Hiregange Academy</a:t>
            </a:r>
          </a:p>
        </p:txBody>
      </p:sp>
      <p:sp>
        <p:nvSpPr>
          <p:cNvPr id="5" name="Slide Number Placeholder 4">
            <a:extLst>
              <a:ext uri="{FF2B5EF4-FFF2-40B4-BE49-F238E27FC236}">
                <a16:creationId xmlns:a16="http://schemas.microsoft.com/office/drawing/2014/main" id="{4603FA6C-43C5-464F-9B29-D98513D57C94}"/>
              </a:ext>
            </a:extLst>
          </p:cNvPr>
          <p:cNvSpPr>
            <a:spLocks noGrp="1"/>
          </p:cNvSpPr>
          <p:nvPr>
            <p:ph type="sldNum" sz="quarter" idx="4"/>
          </p:nvPr>
        </p:nvSpPr>
        <p:spPr/>
        <p:txBody>
          <a:bodyPr/>
          <a:lstStyle/>
          <a:p>
            <a:fld id="{C37E4FB1-AD43-40BE-A2D5-51E31E25039B}" type="slidenum">
              <a:rPr lang="en-IN" smtClean="0"/>
              <a:pPr/>
              <a:t>4</a:t>
            </a:fld>
            <a:endParaRPr lang="en-IN" dirty="0"/>
          </a:p>
        </p:txBody>
      </p:sp>
    </p:spTree>
    <p:extLst>
      <p:ext uri="{BB962C8B-B14F-4D97-AF65-F5344CB8AC3E}">
        <p14:creationId xmlns:p14="http://schemas.microsoft.com/office/powerpoint/2010/main" val="2967049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a:t>Appealable Orders</a:t>
            </a:r>
          </a:p>
        </p:txBody>
      </p:sp>
      <p:sp>
        <p:nvSpPr>
          <p:cNvPr id="3" name="Text Placeholder 2"/>
          <p:cNvSpPr>
            <a:spLocks noGrp="1"/>
          </p:cNvSpPr>
          <p:nvPr>
            <p:ph type="body" sz="quarter" idx="15"/>
          </p:nvPr>
        </p:nvSpPr>
        <p:spPr/>
        <p:txBody>
          <a:bodyPr/>
          <a:lstStyle/>
          <a:p>
            <a:pPr>
              <a:lnSpc>
                <a:spcPct val="150000"/>
              </a:lnSpc>
            </a:pPr>
            <a:r>
              <a:rPr lang="en-US" b="1" dirty="0"/>
              <a:t>Registration Grant Rejection or Reg-Cancellation</a:t>
            </a:r>
            <a:r>
              <a:rPr lang="en-US" dirty="0"/>
              <a:t> Order under Section 29</a:t>
            </a:r>
          </a:p>
          <a:p>
            <a:pPr>
              <a:lnSpc>
                <a:spcPct val="150000"/>
              </a:lnSpc>
            </a:pPr>
            <a:r>
              <a:rPr lang="en-US" b="1" dirty="0"/>
              <a:t>Refund Rejection</a:t>
            </a:r>
            <a:r>
              <a:rPr lang="en-US" dirty="0"/>
              <a:t> Order under Section 54 – RFD-06</a:t>
            </a:r>
          </a:p>
          <a:p>
            <a:pPr>
              <a:lnSpc>
                <a:spcPct val="150000"/>
              </a:lnSpc>
            </a:pPr>
            <a:r>
              <a:rPr lang="en-US" dirty="0"/>
              <a:t>Assessment Order under Section 62 – non-filers</a:t>
            </a:r>
          </a:p>
          <a:p>
            <a:pPr>
              <a:lnSpc>
                <a:spcPct val="150000"/>
              </a:lnSpc>
            </a:pPr>
            <a:r>
              <a:rPr lang="en-US" dirty="0"/>
              <a:t>Assessment Order under Section 63 – unregistered persons</a:t>
            </a:r>
          </a:p>
          <a:p>
            <a:pPr>
              <a:lnSpc>
                <a:spcPct val="150000"/>
              </a:lnSpc>
            </a:pPr>
            <a:r>
              <a:rPr lang="en-US" b="1" dirty="0"/>
              <a:t>Demand Order </a:t>
            </a:r>
            <a:r>
              <a:rPr lang="en-US" dirty="0"/>
              <a:t>under Section 73 or 74</a:t>
            </a:r>
          </a:p>
          <a:p>
            <a:pPr>
              <a:lnSpc>
                <a:spcPct val="150000"/>
              </a:lnSpc>
            </a:pPr>
            <a:r>
              <a:rPr lang="en-US" b="1" dirty="0"/>
              <a:t>Detention Order </a:t>
            </a:r>
            <a:r>
              <a:rPr lang="en-US" dirty="0"/>
              <a:t>under Section 129  </a:t>
            </a:r>
          </a:p>
          <a:p>
            <a:pPr>
              <a:lnSpc>
                <a:spcPct val="150000"/>
              </a:lnSpc>
            </a:pPr>
            <a:r>
              <a:rPr lang="en-US" b="1" dirty="0"/>
              <a:t>Confiscation Order </a:t>
            </a:r>
            <a:r>
              <a:rPr lang="en-US" dirty="0"/>
              <a:t>under Section 130</a:t>
            </a:r>
          </a:p>
          <a:p>
            <a:endParaRPr lang="en-US" dirty="0"/>
          </a:p>
        </p:txBody>
      </p:sp>
      <p:sp>
        <p:nvSpPr>
          <p:cNvPr id="4" name="Footer Placeholder 3">
            <a:extLst>
              <a:ext uri="{FF2B5EF4-FFF2-40B4-BE49-F238E27FC236}">
                <a16:creationId xmlns:a16="http://schemas.microsoft.com/office/drawing/2014/main" id="{82457B45-1A6D-4A5A-B872-05952A9EE9F6}"/>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9852614A-1631-4679-93EC-0A22773337BF}"/>
              </a:ext>
            </a:extLst>
          </p:cNvPr>
          <p:cNvSpPr>
            <a:spLocks noGrp="1"/>
          </p:cNvSpPr>
          <p:nvPr>
            <p:ph type="sldNum" sz="quarter" idx="4"/>
          </p:nvPr>
        </p:nvSpPr>
        <p:spPr/>
        <p:txBody>
          <a:bodyPr/>
          <a:lstStyle/>
          <a:p>
            <a:fld id="{C37E4FB1-AD43-40BE-A2D5-51E31E25039B}" type="slidenum">
              <a:rPr lang="en-IN" smtClean="0"/>
              <a:pPr/>
              <a:t>5</a:t>
            </a:fld>
            <a:endParaRPr lang="en-IN" dirty="0"/>
          </a:p>
        </p:txBody>
      </p:sp>
    </p:spTree>
    <p:extLst>
      <p:ext uri="{BB962C8B-B14F-4D97-AF65-F5344CB8AC3E}">
        <p14:creationId xmlns:p14="http://schemas.microsoft.com/office/powerpoint/2010/main" val="2107942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026212A-F755-4B05-A2A0-FE463CE0803D}"/>
              </a:ext>
            </a:extLst>
          </p:cNvPr>
          <p:cNvSpPr>
            <a:spLocks noGrp="1"/>
          </p:cNvSpPr>
          <p:nvPr>
            <p:ph type="body" sz="quarter" idx="14"/>
          </p:nvPr>
        </p:nvSpPr>
        <p:spPr/>
        <p:txBody>
          <a:bodyPr/>
          <a:lstStyle/>
          <a:p>
            <a:r>
              <a:rPr lang="en-US" dirty="0"/>
              <a:t>Non-Appealable Orders</a:t>
            </a:r>
            <a:endParaRPr lang="en-IN" dirty="0"/>
          </a:p>
        </p:txBody>
      </p:sp>
      <p:sp>
        <p:nvSpPr>
          <p:cNvPr id="3" name="Text Placeholder 2">
            <a:extLst>
              <a:ext uri="{FF2B5EF4-FFF2-40B4-BE49-F238E27FC236}">
                <a16:creationId xmlns:a16="http://schemas.microsoft.com/office/drawing/2014/main" id="{1B531188-0522-46C2-B602-876846B52DFC}"/>
              </a:ext>
            </a:extLst>
          </p:cNvPr>
          <p:cNvSpPr>
            <a:spLocks noGrp="1"/>
          </p:cNvSpPr>
          <p:nvPr>
            <p:ph type="body" sz="quarter" idx="15"/>
          </p:nvPr>
        </p:nvSpPr>
        <p:spPr/>
        <p:txBody>
          <a:bodyPr/>
          <a:lstStyle/>
          <a:p>
            <a:pPr marL="0" indent="0">
              <a:buNone/>
            </a:pPr>
            <a:r>
              <a:rPr lang="en-US" b="1" u="sng" dirty="0"/>
              <a:t>Section 121 </a:t>
            </a:r>
            <a:r>
              <a:rPr lang="en-US" dirty="0"/>
              <a:t>provides that no appeal shall lie against the following orders:</a:t>
            </a:r>
          </a:p>
          <a:p>
            <a:pPr marL="457200" indent="-457200" algn="just">
              <a:lnSpc>
                <a:spcPct val="150000"/>
              </a:lnSpc>
              <a:buFont typeface="+mj-lt"/>
              <a:buAutoNum type="alphaLcPeriod"/>
            </a:pPr>
            <a:endParaRPr lang="en-US" sz="1000" dirty="0"/>
          </a:p>
          <a:p>
            <a:pPr marL="457200" indent="-457200" algn="just">
              <a:lnSpc>
                <a:spcPct val="150000"/>
              </a:lnSpc>
              <a:buFont typeface="+mj-lt"/>
              <a:buAutoNum type="alphaLcPeriod"/>
            </a:pPr>
            <a:r>
              <a:rPr lang="en-US" dirty="0"/>
              <a:t>an order of the Commissioner or other authority empowered to direct </a:t>
            </a:r>
            <a:r>
              <a:rPr lang="en-US" b="1" dirty="0"/>
              <a:t>transfer of proceedings </a:t>
            </a:r>
            <a:r>
              <a:rPr lang="en-US" u="sng" dirty="0"/>
              <a:t>from one officer to another officer</a:t>
            </a:r>
            <a:r>
              <a:rPr lang="en-US" dirty="0"/>
              <a:t>; or </a:t>
            </a:r>
          </a:p>
          <a:p>
            <a:pPr marL="457200" indent="-457200" algn="just">
              <a:lnSpc>
                <a:spcPct val="150000"/>
              </a:lnSpc>
              <a:buFont typeface="+mj-lt"/>
              <a:buAutoNum type="alphaLcPeriod"/>
            </a:pPr>
            <a:r>
              <a:rPr lang="en-US" dirty="0"/>
              <a:t>an </a:t>
            </a:r>
            <a:r>
              <a:rPr lang="en-US" b="1" dirty="0"/>
              <a:t>order pertaining to the seizure </a:t>
            </a:r>
            <a:r>
              <a:rPr lang="en-US" dirty="0"/>
              <a:t>or retention of books of account, register and other documents; or </a:t>
            </a:r>
          </a:p>
          <a:p>
            <a:pPr marL="457200" indent="-457200" algn="just">
              <a:lnSpc>
                <a:spcPct val="150000"/>
              </a:lnSpc>
              <a:buFont typeface="+mj-lt"/>
              <a:buAutoNum type="alphaLcPeriod"/>
            </a:pPr>
            <a:r>
              <a:rPr lang="en-US" dirty="0"/>
              <a:t>an order sanctioning </a:t>
            </a:r>
            <a:r>
              <a:rPr lang="en-US" b="1" dirty="0"/>
              <a:t>prosecution</a:t>
            </a:r>
            <a:r>
              <a:rPr lang="en-US" dirty="0"/>
              <a:t> under this Act; or </a:t>
            </a:r>
          </a:p>
          <a:p>
            <a:pPr marL="457200" indent="-457200" algn="just">
              <a:lnSpc>
                <a:spcPct val="150000"/>
              </a:lnSpc>
              <a:buFont typeface="+mj-lt"/>
              <a:buAutoNum type="alphaLcPeriod"/>
            </a:pPr>
            <a:r>
              <a:rPr lang="en-US" dirty="0"/>
              <a:t>an order passed under section 80 </a:t>
            </a:r>
            <a:r>
              <a:rPr lang="en-US" b="1" dirty="0"/>
              <a:t>(payment of tax in installment)</a:t>
            </a:r>
          </a:p>
          <a:p>
            <a:pPr marL="0" indent="0">
              <a:buNone/>
            </a:pPr>
            <a:endParaRPr lang="en-IN" dirty="0"/>
          </a:p>
        </p:txBody>
      </p:sp>
      <p:sp>
        <p:nvSpPr>
          <p:cNvPr id="4" name="Footer Placeholder 3">
            <a:extLst>
              <a:ext uri="{FF2B5EF4-FFF2-40B4-BE49-F238E27FC236}">
                <a16:creationId xmlns:a16="http://schemas.microsoft.com/office/drawing/2014/main" id="{A0ABE486-5649-4E04-B99F-7A3CBA250C30}"/>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09CB5FD1-B8B9-4E17-BD3C-9263EF96B0BE}"/>
              </a:ext>
            </a:extLst>
          </p:cNvPr>
          <p:cNvSpPr>
            <a:spLocks noGrp="1"/>
          </p:cNvSpPr>
          <p:nvPr>
            <p:ph type="sldNum" sz="quarter" idx="4"/>
          </p:nvPr>
        </p:nvSpPr>
        <p:spPr/>
        <p:txBody>
          <a:bodyPr/>
          <a:lstStyle/>
          <a:p>
            <a:fld id="{C37E4FB1-AD43-40BE-A2D5-51E31E25039B}" type="slidenum">
              <a:rPr lang="en-IN" smtClean="0"/>
              <a:pPr/>
              <a:t>6</a:t>
            </a:fld>
            <a:endParaRPr lang="en-IN" dirty="0"/>
          </a:p>
        </p:txBody>
      </p:sp>
    </p:spTree>
    <p:extLst>
      <p:ext uri="{BB962C8B-B14F-4D97-AF65-F5344CB8AC3E}">
        <p14:creationId xmlns:p14="http://schemas.microsoft.com/office/powerpoint/2010/main" val="442206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504DF0-214E-4B6E-A7D7-7EFD711F8196}"/>
              </a:ext>
            </a:extLst>
          </p:cNvPr>
          <p:cNvSpPr>
            <a:spLocks noGrp="1"/>
          </p:cNvSpPr>
          <p:nvPr>
            <p:ph type="body" sz="quarter" idx="13"/>
          </p:nvPr>
        </p:nvSpPr>
        <p:spPr>
          <a:xfrm>
            <a:off x="85163" y="1319568"/>
            <a:ext cx="6729501" cy="792163"/>
          </a:xfrm>
        </p:spPr>
        <p:txBody>
          <a:bodyPr/>
          <a:lstStyle/>
          <a:p>
            <a:pPr>
              <a:lnSpc>
                <a:spcPct val="150000"/>
              </a:lnSpc>
            </a:pPr>
            <a:r>
              <a:rPr lang="en-US" sz="4000" dirty="0"/>
              <a:t>Legal Provisions </a:t>
            </a:r>
            <a:br>
              <a:rPr lang="en-US" sz="4000" dirty="0"/>
            </a:br>
            <a:r>
              <a:rPr lang="en-US" sz="4000" dirty="0"/>
              <a:t>&amp; </a:t>
            </a:r>
            <a:br>
              <a:rPr lang="en-US" sz="4000" dirty="0"/>
            </a:br>
            <a:r>
              <a:rPr lang="en-US" sz="4000" dirty="0"/>
              <a:t>Procedural Matters</a:t>
            </a:r>
          </a:p>
        </p:txBody>
      </p:sp>
    </p:spTree>
    <p:extLst>
      <p:ext uri="{BB962C8B-B14F-4D97-AF65-F5344CB8AC3E}">
        <p14:creationId xmlns:p14="http://schemas.microsoft.com/office/powerpoint/2010/main" val="305540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9FD9E6-A077-457B-B266-99F2DD4B460A}"/>
              </a:ext>
            </a:extLst>
          </p:cNvPr>
          <p:cNvSpPr>
            <a:spLocks noGrp="1"/>
          </p:cNvSpPr>
          <p:nvPr>
            <p:ph type="body" sz="quarter" idx="14"/>
          </p:nvPr>
        </p:nvSpPr>
        <p:spPr/>
        <p:txBody>
          <a:bodyPr/>
          <a:lstStyle/>
          <a:p>
            <a:r>
              <a:rPr lang="en-US" dirty="0"/>
              <a:t>Appeal to Appellate Authority</a:t>
            </a:r>
          </a:p>
        </p:txBody>
      </p:sp>
      <p:sp>
        <p:nvSpPr>
          <p:cNvPr id="3" name="Text Placeholder 2">
            <a:extLst>
              <a:ext uri="{FF2B5EF4-FFF2-40B4-BE49-F238E27FC236}">
                <a16:creationId xmlns:a16="http://schemas.microsoft.com/office/drawing/2014/main" id="{3FF990BE-4D2F-43AB-A9ED-0AED4E0BE4CE}"/>
              </a:ext>
            </a:extLst>
          </p:cNvPr>
          <p:cNvSpPr>
            <a:spLocks noGrp="1"/>
          </p:cNvSpPr>
          <p:nvPr>
            <p:ph type="body" sz="quarter" idx="15"/>
          </p:nvPr>
        </p:nvSpPr>
        <p:spPr/>
        <p:txBody>
          <a:bodyPr>
            <a:normAutofit/>
          </a:bodyPr>
          <a:lstStyle/>
          <a:p>
            <a:pPr algn="just">
              <a:lnSpc>
                <a:spcPct val="150000"/>
              </a:lnSpc>
              <a:spcBef>
                <a:spcPts val="0"/>
              </a:spcBef>
            </a:pPr>
            <a:r>
              <a:rPr lang="en-US" sz="2200" b="1" u="sng" dirty="0"/>
              <a:t>Section 107 </a:t>
            </a:r>
            <a:r>
              <a:rPr lang="en-US" sz="2200" dirty="0"/>
              <a:t>provides power to appeal against </a:t>
            </a:r>
            <a:r>
              <a:rPr lang="en-US" sz="2200" b="1" u="sng" dirty="0"/>
              <a:t>any order or decision </a:t>
            </a:r>
            <a:r>
              <a:rPr lang="en-US" sz="2200" dirty="0"/>
              <a:t>passed by adjudicating authority -</a:t>
            </a:r>
          </a:p>
          <a:p>
            <a:pPr lvl="1" algn="just">
              <a:lnSpc>
                <a:spcPct val="150000"/>
              </a:lnSpc>
              <a:spcBef>
                <a:spcPts val="0"/>
              </a:spcBef>
            </a:pPr>
            <a:r>
              <a:rPr lang="en-US" sz="2200" dirty="0"/>
              <a:t>Within </a:t>
            </a:r>
            <a:r>
              <a:rPr lang="en-US" sz="2200" b="1" dirty="0"/>
              <a:t>3 months </a:t>
            </a:r>
            <a:r>
              <a:rPr lang="en-US" sz="2200" dirty="0"/>
              <a:t>from the date of order communicated – By Person i.e., Tax Payer</a:t>
            </a:r>
          </a:p>
          <a:p>
            <a:pPr lvl="1" algn="just">
              <a:lnSpc>
                <a:spcPct val="150000"/>
              </a:lnSpc>
              <a:spcBef>
                <a:spcPts val="0"/>
              </a:spcBef>
            </a:pPr>
            <a:r>
              <a:rPr lang="en-US" sz="2200" dirty="0"/>
              <a:t>Within </a:t>
            </a:r>
            <a:r>
              <a:rPr lang="en-US" sz="2200" b="1" dirty="0"/>
              <a:t>6 months </a:t>
            </a:r>
            <a:r>
              <a:rPr lang="en-US" sz="2200" dirty="0"/>
              <a:t>from the date of order communicated – By Commissioner or any of his Subordinate Officer i.e., Department</a:t>
            </a:r>
          </a:p>
          <a:p>
            <a:pPr algn="just">
              <a:lnSpc>
                <a:spcPct val="150000"/>
              </a:lnSpc>
              <a:spcBef>
                <a:spcPts val="0"/>
              </a:spcBef>
            </a:pPr>
            <a:endParaRPr lang="en-US" sz="2200" dirty="0"/>
          </a:p>
          <a:p>
            <a:pPr algn="just">
              <a:lnSpc>
                <a:spcPct val="150000"/>
              </a:lnSpc>
              <a:spcBef>
                <a:spcPts val="0"/>
              </a:spcBef>
            </a:pPr>
            <a:r>
              <a:rPr lang="en-US" sz="2200" b="1" u="sng" dirty="0">
                <a:solidFill>
                  <a:srgbClr val="FF0000"/>
                </a:solidFill>
              </a:rPr>
              <a:t>Extra Time </a:t>
            </a:r>
            <a:r>
              <a:rPr lang="en-US" sz="2200" dirty="0"/>
              <a:t>- If sufficient cause for delay-  Appellate authority </a:t>
            </a:r>
            <a:r>
              <a:rPr lang="en-US" sz="2200" b="1" u="sng" dirty="0"/>
              <a:t>may</a:t>
            </a:r>
            <a:r>
              <a:rPr lang="en-US" sz="2200" dirty="0"/>
              <a:t> accept, subject to </a:t>
            </a:r>
            <a:r>
              <a:rPr lang="en-US" sz="2200" b="1" u="sng" dirty="0"/>
              <a:t>satisfaction-</a:t>
            </a:r>
            <a:r>
              <a:rPr lang="en-US" sz="2200" dirty="0"/>
              <a:t> section 107(4) – 1 month</a:t>
            </a:r>
          </a:p>
          <a:p>
            <a:pPr marL="0" indent="0" algn="just">
              <a:buNone/>
            </a:pPr>
            <a:endParaRPr lang="en-GB" sz="2800" dirty="0"/>
          </a:p>
        </p:txBody>
      </p:sp>
      <p:sp>
        <p:nvSpPr>
          <p:cNvPr id="4" name="Footer Placeholder 3">
            <a:extLst>
              <a:ext uri="{FF2B5EF4-FFF2-40B4-BE49-F238E27FC236}">
                <a16:creationId xmlns:a16="http://schemas.microsoft.com/office/drawing/2014/main" id="{E5454B3B-4FE2-405C-9385-8B577E86654B}"/>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D78CB308-A65A-48FF-945F-6DA93E359682}"/>
              </a:ext>
            </a:extLst>
          </p:cNvPr>
          <p:cNvSpPr>
            <a:spLocks noGrp="1"/>
          </p:cNvSpPr>
          <p:nvPr>
            <p:ph type="sldNum" sz="quarter" idx="4"/>
          </p:nvPr>
        </p:nvSpPr>
        <p:spPr/>
        <p:txBody>
          <a:bodyPr/>
          <a:lstStyle/>
          <a:p>
            <a:fld id="{C37E4FB1-AD43-40BE-A2D5-51E31E25039B}" type="slidenum">
              <a:rPr lang="en-IN" smtClean="0"/>
              <a:pPr/>
              <a:t>8</a:t>
            </a:fld>
            <a:endParaRPr lang="en-IN" dirty="0"/>
          </a:p>
        </p:txBody>
      </p:sp>
    </p:spTree>
    <p:extLst>
      <p:ext uri="{BB962C8B-B14F-4D97-AF65-F5344CB8AC3E}">
        <p14:creationId xmlns:p14="http://schemas.microsoft.com/office/powerpoint/2010/main" val="1389917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10A773-570E-43A2-82D8-C7E4C77E3325}"/>
              </a:ext>
            </a:extLst>
          </p:cNvPr>
          <p:cNvSpPr>
            <a:spLocks noGrp="1"/>
          </p:cNvSpPr>
          <p:nvPr>
            <p:ph type="body" sz="quarter" idx="14"/>
          </p:nvPr>
        </p:nvSpPr>
        <p:spPr/>
        <p:txBody>
          <a:bodyPr/>
          <a:lstStyle/>
          <a:p>
            <a:r>
              <a:rPr lang="en-US" dirty="0"/>
              <a:t>Issues in Time Limit</a:t>
            </a:r>
            <a:endParaRPr lang="en-IN" dirty="0"/>
          </a:p>
        </p:txBody>
      </p:sp>
      <p:sp>
        <p:nvSpPr>
          <p:cNvPr id="3" name="Text Placeholder 2">
            <a:extLst>
              <a:ext uri="{FF2B5EF4-FFF2-40B4-BE49-F238E27FC236}">
                <a16:creationId xmlns:a16="http://schemas.microsoft.com/office/drawing/2014/main" id="{A21A4E4B-C0A2-4272-BD70-E99A6CCB3AD0}"/>
              </a:ext>
            </a:extLst>
          </p:cNvPr>
          <p:cNvSpPr>
            <a:spLocks noGrp="1"/>
          </p:cNvSpPr>
          <p:nvPr>
            <p:ph type="body" sz="quarter" idx="15"/>
          </p:nvPr>
        </p:nvSpPr>
        <p:spPr/>
        <p:txBody>
          <a:bodyPr>
            <a:normAutofit fontScale="92500"/>
          </a:bodyPr>
          <a:lstStyle/>
          <a:p>
            <a:pPr>
              <a:lnSpc>
                <a:spcPct val="150000"/>
              </a:lnSpc>
            </a:pPr>
            <a:r>
              <a:rPr lang="en-US" dirty="0"/>
              <a:t>Delivering the </a:t>
            </a:r>
            <a:r>
              <a:rPr lang="en-US" b="1" dirty="0"/>
              <a:t>order copy to authorized representative </a:t>
            </a:r>
            <a:r>
              <a:rPr lang="en-US" dirty="0"/>
              <a:t>– treated as communication ?</a:t>
            </a:r>
          </a:p>
          <a:p>
            <a:pPr>
              <a:lnSpc>
                <a:spcPct val="150000"/>
              </a:lnSpc>
            </a:pPr>
            <a:r>
              <a:rPr lang="en-US" dirty="0"/>
              <a:t>Date of communication to authorized representative – to be considered for time limit of 3 months?</a:t>
            </a:r>
          </a:p>
          <a:p>
            <a:pPr>
              <a:lnSpc>
                <a:spcPct val="150000"/>
              </a:lnSpc>
            </a:pPr>
            <a:r>
              <a:rPr lang="en-US" dirty="0"/>
              <a:t>Date of </a:t>
            </a:r>
            <a:r>
              <a:rPr lang="en-US" b="1" u="sng" dirty="0"/>
              <a:t>Summary Order </a:t>
            </a:r>
            <a:r>
              <a:rPr lang="en-US" dirty="0"/>
              <a:t>or Date of </a:t>
            </a:r>
            <a:r>
              <a:rPr lang="en-US" b="1" u="sng" dirty="0"/>
              <a:t>detailed Order</a:t>
            </a:r>
            <a:r>
              <a:rPr lang="en-US" dirty="0"/>
              <a:t>?</a:t>
            </a:r>
          </a:p>
          <a:p>
            <a:pPr>
              <a:lnSpc>
                <a:spcPct val="150000"/>
              </a:lnSpc>
            </a:pPr>
            <a:endParaRPr lang="en-US" dirty="0"/>
          </a:p>
          <a:p>
            <a:pPr>
              <a:lnSpc>
                <a:spcPct val="150000"/>
              </a:lnSpc>
            </a:pPr>
            <a:r>
              <a:rPr lang="en-US" dirty="0"/>
              <a:t>Condonation period – 1 month (sufficient cause to be shown)</a:t>
            </a:r>
          </a:p>
          <a:p>
            <a:pPr>
              <a:lnSpc>
                <a:spcPct val="150000"/>
              </a:lnSpc>
            </a:pPr>
            <a:r>
              <a:rPr lang="en-US" dirty="0"/>
              <a:t>Can Appellate Authority condone the delay beyond 1 month? – No. </a:t>
            </a:r>
            <a:r>
              <a:rPr lang="en-US" b="1" dirty="0"/>
              <a:t>But High Court can condone the delay in exercise of Writ Jurisdiction </a:t>
            </a:r>
            <a:r>
              <a:rPr lang="en-US" i="1" dirty="0"/>
              <a:t>(</a:t>
            </a:r>
            <a:r>
              <a:rPr lang="en-US" i="1" dirty="0" err="1"/>
              <a:t>Apotex</a:t>
            </a:r>
            <a:r>
              <a:rPr lang="en-US" i="1" dirty="0"/>
              <a:t> Research Pvt Ltd Vs UOI &amp; </a:t>
            </a:r>
            <a:r>
              <a:rPr lang="en-US" i="1" dirty="0" err="1"/>
              <a:t>Eswari</a:t>
            </a:r>
            <a:r>
              <a:rPr lang="en-US" i="1" dirty="0"/>
              <a:t> Global Metal Industries Ltd Vs UOI among other decisions of other HC’s)</a:t>
            </a:r>
            <a:r>
              <a:rPr lang="en-US" dirty="0"/>
              <a:t> </a:t>
            </a:r>
          </a:p>
          <a:p>
            <a:pPr>
              <a:lnSpc>
                <a:spcPct val="150000"/>
              </a:lnSpc>
            </a:pPr>
            <a:r>
              <a:rPr lang="en-US" b="1" dirty="0"/>
              <a:t>Contrary decisions </a:t>
            </a:r>
            <a:r>
              <a:rPr lang="en-US" dirty="0"/>
              <a:t>in – Vikas Shankar Joshi Vs </a:t>
            </a:r>
            <a:r>
              <a:rPr lang="en-US" dirty="0" err="1"/>
              <a:t>Addl</a:t>
            </a:r>
            <a:r>
              <a:rPr lang="en-US" dirty="0"/>
              <a:t> CCE &amp; ST </a:t>
            </a:r>
          </a:p>
          <a:p>
            <a:pPr>
              <a:lnSpc>
                <a:spcPct val="150000"/>
              </a:lnSpc>
            </a:pPr>
            <a:endParaRPr lang="en-IN" dirty="0"/>
          </a:p>
        </p:txBody>
      </p:sp>
      <p:sp>
        <p:nvSpPr>
          <p:cNvPr id="4" name="Footer Placeholder 3">
            <a:extLst>
              <a:ext uri="{FF2B5EF4-FFF2-40B4-BE49-F238E27FC236}">
                <a16:creationId xmlns:a16="http://schemas.microsoft.com/office/drawing/2014/main" id="{0A79A737-724B-41A9-AC66-20D35DCD1A58}"/>
              </a:ext>
            </a:extLst>
          </p:cNvPr>
          <p:cNvSpPr>
            <a:spLocks noGrp="1"/>
          </p:cNvSpPr>
          <p:nvPr>
            <p:ph type="ftr" sz="quarter" idx="11"/>
          </p:nvPr>
        </p:nvSpPr>
        <p:spPr/>
        <p:txBody>
          <a:bodyPr/>
          <a:lstStyle/>
          <a:p>
            <a:r>
              <a:rPr lang="en-US"/>
              <a:t>CA Gagan Kedia | Hiregange Academy</a:t>
            </a:r>
            <a:endParaRPr lang="en-US" dirty="0"/>
          </a:p>
        </p:txBody>
      </p:sp>
      <p:sp>
        <p:nvSpPr>
          <p:cNvPr id="5" name="Slide Number Placeholder 4">
            <a:extLst>
              <a:ext uri="{FF2B5EF4-FFF2-40B4-BE49-F238E27FC236}">
                <a16:creationId xmlns:a16="http://schemas.microsoft.com/office/drawing/2014/main" id="{FB9F9BE6-2081-4C8C-A7A2-4D1F73376EB4}"/>
              </a:ext>
            </a:extLst>
          </p:cNvPr>
          <p:cNvSpPr>
            <a:spLocks noGrp="1"/>
          </p:cNvSpPr>
          <p:nvPr>
            <p:ph type="sldNum" sz="quarter" idx="4"/>
          </p:nvPr>
        </p:nvSpPr>
        <p:spPr/>
        <p:txBody>
          <a:bodyPr/>
          <a:lstStyle/>
          <a:p>
            <a:fld id="{C37E4FB1-AD43-40BE-A2D5-51E31E25039B}" type="slidenum">
              <a:rPr lang="en-IN" smtClean="0"/>
              <a:pPr/>
              <a:t>9</a:t>
            </a:fld>
            <a:endParaRPr lang="en-IN" dirty="0"/>
          </a:p>
        </p:txBody>
      </p:sp>
    </p:spTree>
    <p:extLst>
      <p:ext uri="{BB962C8B-B14F-4D97-AF65-F5344CB8AC3E}">
        <p14:creationId xmlns:p14="http://schemas.microsoft.com/office/powerpoint/2010/main" val="126973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1357</TotalTime>
  <Words>2969</Words>
  <Application>Microsoft Office PowerPoint</Application>
  <PresentationFormat>Widescreen</PresentationFormat>
  <Paragraphs>300</Paragraphs>
  <Slides>36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-apple-system</vt:lpstr>
      <vt:lpstr>Arial</vt:lpstr>
      <vt:lpstr>Calibri</vt:lpstr>
      <vt:lpstr>Calibri Light</vt:lpstr>
      <vt:lpstr>Cambria</vt:lpstr>
      <vt:lpstr>Footlight MT Light</vt:lpstr>
      <vt:lpstr>Mangal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AntaraDas</dc:creator>
  <cp:lastModifiedBy>Gagan Kedia</cp:lastModifiedBy>
  <cp:revision>110</cp:revision>
  <cp:lastPrinted>2023-02-03T15:16:59Z</cp:lastPrinted>
  <dcterms:created xsi:type="dcterms:W3CDTF">2021-05-19T06:33:49Z</dcterms:created>
  <dcterms:modified xsi:type="dcterms:W3CDTF">2024-04-25T09:23:55Z</dcterms:modified>
</cp:coreProperties>
</file>