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6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65" r:id="rId13"/>
    <p:sldId id="270" r:id="rId14"/>
    <p:sldId id="271" r:id="rId15"/>
    <p:sldId id="266" r:id="rId16"/>
    <p:sldId id="267" r:id="rId17"/>
    <p:sldId id="272" r:id="rId18"/>
    <p:sldId id="274" r:id="rId19"/>
    <p:sldId id="273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D7F49B4-2637-4EE5-BD42-F50E7167A5A6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8"/>
            <p14:sldId id="269"/>
            <p14:sldId id="265"/>
            <p14:sldId id="270"/>
            <p14:sldId id="271"/>
            <p14:sldId id="266"/>
            <p14:sldId id="267"/>
            <p14:sldId id="272"/>
            <p14:sldId id="274"/>
            <p14:sldId id="273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8612E-E014-4C2A-977A-5A29FEBE01DD}" type="datetimeFigureOut">
              <a:rPr lang="en-IN" smtClean="0"/>
              <a:t>01-08-2026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FC1F0-306C-46C2-A258-F4A1BD923F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998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1. https://mkp.gem.gov.in/stationery-holder-pen-stand-v3/na/p-5116877-51573130743-cat.html#variant_id=5116877-51573130743</a:t>
            </a:r>
            <a:br>
              <a:rPr lang="en-GB" dirty="0"/>
            </a:br>
            <a:r>
              <a:rPr lang="en-GB" dirty="0"/>
              <a:t>2. https://mkp.gem.gov.in/led-luminaire-high-bay-lighting/led-luminaire-high-bay-lighting/p-5116877-8710229088-cat.html#variant_id=5116877-8710229088</a:t>
            </a:r>
            <a:br>
              <a:rPr lang="en-GB" dirty="0"/>
            </a:br>
            <a:r>
              <a:rPr lang="en-GB" dirty="0"/>
              <a:t>2. Show Rudraksh Polymers Treadmill from products – that authorisation is needed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6FC1F0-306C-46C2-A258-F4A1BD923F81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8739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69028-316B-6CD8-80E8-CAFF620AEA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B80F64-03A6-88A0-85EA-D5BE2B81A7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5919A-4F55-7437-B3EA-3469EE1E2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52127-E994-1F40-E57E-F6A96589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7710FC-F956-8B1B-686B-294E112DA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052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DB9C-317C-7241-66F8-808B590AE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87C00C-FB45-AEE6-64E0-D855370B6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F319D1-44C5-8580-194A-61B1795E3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F0C0E-9C12-550E-2651-4B83F1EAA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43556-0F81-1556-1EBD-D09639B6B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39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6FEAE-471A-3ACE-7D7F-605B07684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638FCE-4F50-8D96-A7A5-8A468F7D73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03FF6-91EA-2526-AB67-7D0370BC8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0100C-0DCE-F538-97D4-09BA598AF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706F4-0CD9-EEE3-7A12-13110C125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79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982DE-8960-28E1-A8E8-E2C7309F4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B6D45-B90E-C4BB-55C8-C0703EB5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67BD3-E99D-75DD-A8B4-B21907ABF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4AB65A-F539-7DA0-F775-DFA109C22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EAA34-384E-3785-617F-326C4026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86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B326B-A6B2-33C1-F6C9-021CF93EC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FCD352-1AD7-4E00-E8BB-66F52BC84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DE240-0719-A1B1-F029-0CCD8CD3B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0A9F3-85DE-7584-0B21-03832ABB0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137E5-B492-9D9A-09CE-2F6E8D5C1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02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F3E78-CB48-FFC7-12F3-0284D11C3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AEFCD-039C-5D11-9DDF-CF6E5539A2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B94300-2674-7EB6-A3C9-BFF878991F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807F55-7F31-9AD9-FA54-D327904D1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0DC7-69A4-9184-91F1-079177B5B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69AF2-5C14-1062-6642-898DB577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96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6F365-DD8F-E346-17DB-92B8CE5CE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AC97E-71BF-DBCE-2120-2BFD95208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301FCB-5C5F-219C-E398-CB1190890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DF1F98-A35A-5AD1-18E1-B76CF7F5E7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8A2576-5F04-6BDB-9272-7DB03ECF0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F4F8C7-33E1-6377-5FB3-49BD8AEB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4E96F5-81CE-EF95-D3D7-0101C9561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15F495-464D-72A2-C87F-237420071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96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AA39B-036C-20F2-6650-CE1A23371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910D3-0862-DC38-7CBE-576BB7C46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ABEBA0-EC96-C2D3-ACB8-685310222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E61AFE-B125-5CC3-A22F-51F143B2E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640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C1F854-9577-2A6B-11D2-C45B5F467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86D3CB-867F-87DD-9F0D-32C298B0F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277BCE-6788-7EFE-F7EA-B96E9F813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4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F18DA-5802-89B1-A53B-CBEA1EDF7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C9F6D-8842-C8EA-1E63-3361360F6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D6E35-E928-1FCD-5F52-D208FDB5F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92BC8F-04A4-F3A5-947C-7E6C4717E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4541D-FB4D-1345-688A-AAE425F62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9955EA-FBD0-4FAE-9C08-9F3E7A87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29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A4586-C32E-A79B-FD70-193847B38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A2BF9F-35CE-72DC-7B03-047B408422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7C8BDA-847D-819A-D556-8C5E433B5C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5C33B-6681-86BE-8B59-802D0BD76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7A87B3-EA43-E18D-1CA6-F41183F25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3082CC-0B27-6D6D-85E3-1366F14C7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27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032743-BFA8-9C92-A623-08FEB2A07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25477-0807-9B73-A364-4D2B6E182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A8404-0DE2-BFE5-8C88-7240CC1862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72291-C686-67E0-8D73-F11B1AA089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277B6-76F1-4A07-13D1-075562AEAC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51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5.pn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7.pn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bidplus.gem.gov.in/all-bids" TargetMode="External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19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4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56.pn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4633763"/>
            <a:ext cx="8382000" cy="71437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6250" y="2128986"/>
            <a:ext cx="9501187" cy="12703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5002"/>
              </a:lnSpc>
            </a:pPr>
            <a:r>
              <a:rPr sz="4350" b="1" i="0" u="none" dirty="0">
                <a:solidFill>
                  <a:srgbClr val="FFFFFF"/>
                </a:solidFill>
                <a:latin typeface="Poppins"/>
              </a:rPr>
              <a:t>Leveraging </a:t>
            </a:r>
            <a:r>
              <a:rPr sz="7200" b="1" i="0" u="none" dirty="0" err="1">
                <a:solidFill>
                  <a:srgbClr val="FFFF66"/>
                </a:solidFill>
                <a:latin typeface="Poppins"/>
              </a:rPr>
              <a:t>GeM</a:t>
            </a:r>
            <a:r>
              <a:rPr sz="7200" b="1" i="0" u="none" dirty="0">
                <a:solidFill>
                  <a:srgbClr val="FFFF66"/>
                </a:solidFill>
                <a:latin typeface="Poppins"/>
              </a:rPr>
              <a:t> </a:t>
            </a:r>
            <a:r>
              <a:rPr sz="4350" b="1" i="0" u="none" dirty="0">
                <a:solidFill>
                  <a:srgbClr val="FFFF66"/>
                </a:solidFill>
                <a:latin typeface="Poppins"/>
              </a:rPr>
              <a:t>Portal </a:t>
            </a:r>
            <a:r>
              <a:rPr sz="4350" b="1" i="0" u="none" dirty="0">
                <a:solidFill>
                  <a:srgbClr val="FFFFFF"/>
                </a:solidFill>
                <a:latin typeface="Poppins"/>
              </a:rPr>
              <a:t>for Business Expansion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250" y="3589883"/>
            <a:ext cx="9310546" cy="3109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610"/>
              </a:lnSpc>
            </a:pPr>
            <a:r>
              <a:rPr sz="1800" b="0" i="0" u="none" dirty="0">
                <a:solidFill>
                  <a:srgbClr val="CBD5E1"/>
                </a:solidFill>
                <a:latin typeface="Inter"/>
              </a:rPr>
              <a:t>A Comprehensive Operational &amp; Strategic Guide for Chartered Accountants and Financial Advisors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14750" y="1047750"/>
            <a:ext cx="4762500" cy="4762500"/>
          </a:xfrm>
          <a:prstGeom prst="roundRect">
            <a:avLst>
              <a:gd name="adj" fmla="val 10000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3D1A1CA-B8D5-E760-5B01-F4356544B17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1EE355-664E-72B0-9807-536134B55BCF}"/>
              </a:ext>
            </a:extLst>
          </p:cNvPr>
          <p:cNvSpPr txBox="1"/>
          <p:nvPr/>
        </p:nvSpPr>
        <p:spPr>
          <a:xfrm>
            <a:off x="8858250" y="5528368"/>
            <a:ext cx="3779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CA Shiv Kumar Bansal</a:t>
            </a:r>
          </a:p>
          <a:p>
            <a:r>
              <a:rPr lang="en-GB" sz="1600" dirty="0">
                <a:solidFill>
                  <a:schemeClr val="bg1"/>
                </a:solidFill>
              </a:rPr>
              <a:t>+91 98320 07515</a:t>
            </a:r>
          </a:p>
          <a:p>
            <a:r>
              <a:rPr lang="en-GB" sz="1600" dirty="0">
                <a:solidFill>
                  <a:schemeClr val="bg1"/>
                </a:solidFill>
              </a:rPr>
              <a:t>Bansal.shiv2@gmail.com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www.cabssc.com</a:t>
            </a:r>
            <a:endParaRPr lang="en-IN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E1A20C-7CB1-4CD9-F4F6-F1436B27E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48" y="0"/>
            <a:ext cx="11457766" cy="59580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EF83AC-782C-65C1-BB2E-C715090AAE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63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1FF771-640F-10A8-2EEA-5285DB158B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235"/>
          <a:stretch>
            <a:fillRect/>
          </a:stretch>
        </p:blipFill>
        <p:spPr>
          <a:xfrm>
            <a:off x="67377" y="-1"/>
            <a:ext cx="11849483" cy="62179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538430-788B-3211-0026-4A9BC1B4B3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53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180034"/>
            <a:ext cx="5429250" cy="326930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2180034"/>
            <a:ext cx="5429250" cy="3269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0650" y="2475309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Quadrant 3: Concurrent Listings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3046809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Allows participation from both whitelisted OEMs and authorized resellers concurrently.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3900933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1" i="0" u="none" dirty="0">
                <a:solidFill>
                  <a:srgbClr val="FF0000"/>
                </a:solidFill>
                <a:latin typeface="Inter"/>
              </a:rPr>
              <a:t>Who Can Sell:</a:t>
            </a:r>
            <a:r>
              <a:rPr sz="1600" b="0" i="0" u="none" dirty="0">
                <a:solidFill>
                  <a:srgbClr val="FF0000"/>
                </a:solidFill>
                <a:latin typeface="Inter"/>
              </a:rPr>
              <a:t> Both OEMs and their authorized channel distributors are permitted to participate.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4565600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Examples: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Office Furniture (Godrej, Steelcase) and Industrial Textiles (Vardhman).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05650" y="2475309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Quadrant 4: Independent Resellers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53200" y="3046809"/>
            <a:ext cx="4800600" cy="7969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OEM participation is not mandatory. Resellers can directly pair with existing OEM catalogues without prior manufacturer approval.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53200" y="3931443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1" i="0" u="none" dirty="0">
                <a:solidFill>
                  <a:srgbClr val="00B050"/>
                </a:solidFill>
                <a:latin typeface="Inter"/>
              </a:rPr>
              <a:t>Who Can Sell:</a:t>
            </a:r>
            <a:r>
              <a:rPr sz="1600" b="0" i="0" u="none" dirty="0">
                <a:solidFill>
                  <a:srgbClr val="00B050"/>
                </a:solidFill>
                <a:latin typeface="Inter"/>
              </a:rPr>
              <a:t> Only resellers participate; OEM involvement is not required.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200" y="4562029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1" i="0" u="none" dirty="0">
                <a:solidFill>
                  <a:srgbClr val="334155"/>
                </a:solidFill>
                <a:latin typeface="Inter"/>
              </a:rPr>
              <a:t>Examples:</a:t>
            </a:r>
            <a:r>
              <a:rPr sz="1600" b="0" i="0" u="none" dirty="0">
                <a:solidFill>
                  <a:srgbClr val="334155"/>
                </a:solidFill>
                <a:latin typeface="Inter"/>
              </a:rPr>
              <a:t> Office consumables (paper reams, files) and Housekeeping/Cleaning supplies.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475309"/>
            <a:ext cx="419100" cy="419100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2475309"/>
            <a:ext cx="419100" cy="419100"/>
          </a:xfrm>
          <a:prstGeom prst="rect">
            <a:avLst/>
          </a:prstGeom>
        </p:spPr>
      </p:pic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5837" y="2589609"/>
            <a:ext cx="123825" cy="1905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1312" y="2589609"/>
            <a:ext cx="142875" cy="190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Quadrants 3 &amp; 4: Open &amp; Reseller Market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EB4E6F1-7C75-9081-2024-4A1410261CE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EA3B71-5F73-F412-0A8E-2475F987D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5" y="0"/>
            <a:ext cx="11584017" cy="58586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FD328A-CC96-D18B-FB3B-8C22197712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46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0FC1DB-9B7E-7644-4759-18E4B227A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79280" cy="59063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341A32-0BBD-116F-1AAF-A84D6C7522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89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3875" y="176091"/>
            <a:ext cx="5650706" cy="108585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 dirty="0">
                <a:solidFill>
                  <a:srgbClr val="0F172A"/>
                </a:solidFill>
                <a:latin typeface="Poppins"/>
              </a:rPr>
              <a:t>Quadrants 5 &amp; 6: SHG &amp; ODOP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3875" y="1947072"/>
            <a:ext cx="5650706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 dirty="0">
                <a:solidFill>
                  <a:srgbClr val="1E3A8A"/>
                </a:solidFill>
                <a:latin typeface="Poppins"/>
              </a:rPr>
              <a:t>Quadrant 5: Self-Help Groups (SHGs)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875" y="2318547"/>
            <a:ext cx="5381625" cy="6924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94"/>
              </a:lnSpc>
            </a:pPr>
            <a:r>
              <a:rPr sz="1600" b="0" i="0" u="none" dirty="0">
                <a:solidFill>
                  <a:srgbClr val="475569"/>
                </a:solidFill>
                <a:latin typeface="Inter"/>
              </a:rPr>
              <a:t>Exclusive quadrant for SHGs operating within predefined product categories. No role for OEMs; brand options are auto-generated from </a:t>
            </a:r>
            <a:r>
              <a:rPr sz="1600" b="0" i="0" u="none" dirty="0" err="1">
                <a:solidFill>
                  <a:srgbClr val="475569"/>
                </a:solidFill>
                <a:latin typeface="Inter"/>
              </a:rPr>
              <a:t>GeM</a:t>
            </a:r>
            <a:r>
              <a:rPr sz="1600" b="0" i="0" u="none" dirty="0">
                <a:solidFill>
                  <a:srgbClr val="475569"/>
                </a:solidFill>
                <a:latin typeface="Inter"/>
              </a:rPr>
              <a:t> backend to simplify catalogue creation.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3875" y="3116415"/>
            <a:ext cx="5381625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94"/>
              </a:lnSpc>
            </a:pPr>
            <a:r>
              <a:rPr sz="1600" b="0" i="1" u="none">
                <a:solidFill>
                  <a:srgbClr val="475569"/>
                </a:solidFill>
                <a:latin typeface="Inter"/>
              </a:rPr>
              <a:t>Examples:</a:t>
            </a:r>
            <a:r>
              <a:rPr sz="1600" b="0" i="0" u="none">
                <a:solidFill>
                  <a:srgbClr val="475569"/>
                </a:solidFill>
                <a:latin typeface="Inter"/>
              </a:rPr>
              <a:t> Handcrafted goods, organic food items, and traditional artisanal crafts.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41294" y="4362003"/>
            <a:ext cx="5650706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i="0" u="none" dirty="0">
                <a:solidFill>
                  <a:srgbClr val="1E3A8A"/>
                </a:solidFill>
                <a:latin typeface="Poppins"/>
              </a:rPr>
              <a:t>Quadrant 6: One District One Product (ODOP)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41294" y="4733478"/>
            <a:ext cx="5381625" cy="6924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94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Designed to promote unique regional products across India. Both OEMs and resellers can sell ODOP categories with OEM-driven catalogue creation.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41294" y="5531345"/>
            <a:ext cx="5381625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794"/>
              </a:lnSpc>
            </a:pPr>
            <a:r>
              <a:rPr sz="1600" b="0" i="1" u="none">
                <a:solidFill>
                  <a:srgbClr val="475569"/>
                </a:solidFill>
                <a:latin typeface="Inter"/>
              </a:rPr>
              <a:t>Examples:</a:t>
            </a:r>
            <a:r>
              <a:rPr sz="1600" b="0" i="0" u="none">
                <a:solidFill>
                  <a:srgbClr val="475569"/>
                </a:solidFill>
                <a:latin typeface="Inter"/>
              </a:rPr>
              <a:t> Darjeeling Tea, Begusarai Chili, Surat Diamonds.</a:t>
            </a:r>
          </a:p>
        </p:txBody>
      </p:sp>
      <p:sp>
        <p:nvSpPr>
          <p:cNvPr id="13" name="Rounded Rectangle 17">
            <a:extLst>
              <a:ext uri="{FF2B5EF4-FFF2-40B4-BE49-F238E27FC236}">
                <a16:creationId xmlns:a16="http://schemas.microsoft.com/office/drawing/2014/main" id="{FED16141-0B00-59BC-3E0C-8B40E5F72EB6}"/>
              </a:ext>
            </a:extLst>
          </p:cNvPr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F1552C-616C-855F-D099-AE877595E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581" y="1195312"/>
            <a:ext cx="5477639" cy="26673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D3E084-22C3-A311-44DC-E44CC7DED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683" y="4178217"/>
            <a:ext cx="2534004" cy="14670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A738D4-DC71-3C5B-24C0-2070F8716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7755" y="3916757"/>
            <a:ext cx="2507745" cy="21660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E62D24-656C-DD32-EA15-8F35EE23459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201019"/>
            <a:ext cx="11144250" cy="2875061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488285"/>
              </p:ext>
            </p:extLst>
          </p:nvPr>
        </p:nvGraphicFramePr>
        <p:xfrm>
          <a:off x="533400" y="2210544"/>
          <a:ext cx="11125196" cy="2856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0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9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9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9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9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19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1202"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Basis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Q1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Q2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Q3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Q4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Q5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Q6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202">
                <a:tc>
                  <a:txBody>
                    <a:bodyPr/>
                    <a:lstStyle/>
                    <a:p>
                      <a:pPr algn="l"/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Who can sell?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Only OEMs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OEMs &amp; Auth. Reseller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OEMs &amp; Auth. Resellers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OEMs &amp; Any Reseller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Resellers only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OEM &amp; Resellers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202">
                <a:tc>
                  <a:txBody>
                    <a:bodyPr/>
                    <a:lstStyle/>
                    <a:p>
                      <a:pPr algn="l"/>
                      <a:r>
                        <a:rPr sz="1600" b="1" i="0" u="none">
                          <a:solidFill>
                            <a:srgbClr val="334155"/>
                          </a:solidFill>
                          <a:latin typeface="Inter"/>
                        </a:rPr>
                        <a:t>Who creates catalog?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OEM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OEM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OEM &amp; Resellers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OEM &amp; Resellers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Resellers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OEM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202">
                <a:tc>
                  <a:txBody>
                    <a:bodyPr/>
                    <a:lstStyle/>
                    <a:p>
                      <a:pPr algn="l"/>
                      <a:r>
                        <a:rPr sz="1600" b="1" i="0" u="none">
                          <a:solidFill>
                            <a:srgbClr val="334155"/>
                          </a:solidFill>
                          <a:latin typeface="Inter"/>
                        </a:rPr>
                        <a:t>Can resellers clone?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No</a:t>
                      </a:r>
                      <a:endParaRPr sz="1600" b="0" i="0" u="none" dirty="0">
                        <a:solidFill>
                          <a:srgbClr val="334155"/>
                        </a:solidFill>
                        <a:latin typeface="Inter"/>
                      </a:endParaRP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Yes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Yes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Yes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Yes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203">
                <a:tc>
                  <a:txBody>
                    <a:bodyPr/>
                    <a:lstStyle/>
                    <a:p>
                      <a:pPr algn="l"/>
                      <a:r>
                        <a:rPr sz="1600" b="1" i="0" u="none">
                          <a:solidFill>
                            <a:srgbClr val="334155"/>
                          </a:solidFill>
                          <a:latin typeface="Inter"/>
                        </a:rPr>
                        <a:t>Example Category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Car, Truck, Van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Laptop, Desktop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Chair, Batteries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Pen, Paper, Books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All SHG Categories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All ODOP Categories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3408610"/>
            <a:ext cx="2010519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2543919" y="3408610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063007" y="3408610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5582096" y="3408610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7101185" y="3408610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620273" y="3408610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10139362" y="3408610"/>
            <a:ext cx="15192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533400" y="3881437"/>
            <a:ext cx="2010519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2543919" y="3881437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063007" y="3881437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5582096" y="3881437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7101185" y="3881437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8620273" y="3881437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10139362" y="3881437"/>
            <a:ext cx="15192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533400" y="4354264"/>
            <a:ext cx="2010519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2543919" y="4354264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063007" y="4354264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5582096" y="4354264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7101185" y="4354264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8620273" y="4354264"/>
            <a:ext cx="1519088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10139362" y="4354264"/>
            <a:ext cx="15192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 dirty="0">
                <a:solidFill>
                  <a:srgbClr val="0F172A"/>
                </a:solidFill>
                <a:latin typeface="Poppins"/>
              </a:rPr>
              <a:t>Quick Quadrant Comparison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5EB8D2E-D4E9-6598-CC08-DB8C752057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906A85D8-C4C7-1300-30ED-8E37BCB860E6}"/>
              </a:ext>
            </a:extLst>
          </p:cNvPr>
          <p:cNvSpPr txBox="1"/>
          <p:nvPr/>
        </p:nvSpPr>
        <p:spPr>
          <a:xfrm>
            <a:off x="523875" y="480796"/>
            <a:ext cx="11668125" cy="43858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2850" b="1" i="0" u="none" dirty="0">
                <a:solidFill>
                  <a:srgbClr val="0F172A"/>
                </a:solidFill>
                <a:latin typeface="Poppins"/>
              </a:rPr>
              <a:t>Product Listing Q4</a:t>
            </a:r>
            <a:endParaRPr sz="2850" b="1" i="0" u="none" dirty="0">
              <a:solidFill>
                <a:srgbClr val="0F172A"/>
              </a:solidFill>
              <a:latin typeface="Poppins"/>
            </a:endParaRPr>
          </a:p>
        </p:txBody>
      </p:sp>
      <p:sp>
        <p:nvSpPr>
          <p:cNvPr id="51" name="Rounded Rectangle 27">
            <a:extLst>
              <a:ext uri="{FF2B5EF4-FFF2-40B4-BE49-F238E27FC236}">
                <a16:creationId xmlns:a16="http://schemas.microsoft.com/office/drawing/2014/main" id="{A4F4C2E7-2BAA-1B31-6B5E-7C7844579C62}"/>
              </a:ext>
            </a:extLst>
          </p:cNvPr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20EFB726-7912-8C62-004E-4AD91BEF6E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1BFD749-486F-A2E7-9E24-B31EEB682420}"/>
              </a:ext>
            </a:extLst>
          </p:cNvPr>
          <p:cNvSpPr txBox="1"/>
          <p:nvPr/>
        </p:nvSpPr>
        <p:spPr>
          <a:xfrm>
            <a:off x="3439091" y="1579066"/>
            <a:ext cx="5650706" cy="2539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GB" sz="1650" b="1" dirty="0">
                <a:solidFill>
                  <a:srgbClr val="1E3A8A"/>
                </a:solidFill>
                <a:latin typeface="Poppins"/>
              </a:rPr>
              <a:t>You need to be logged in to your account</a:t>
            </a:r>
            <a:endParaRPr sz="1650" b="1" i="0" u="none" dirty="0">
              <a:solidFill>
                <a:srgbClr val="1E3A8A"/>
              </a:solidFill>
              <a:latin typeface="Poppin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FF1D900-FE5A-5382-DF33-23FAD5B32666}"/>
              </a:ext>
            </a:extLst>
          </p:cNvPr>
          <p:cNvSpPr txBox="1"/>
          <p:nvPr/>
        </p:nvSpPr>
        <p:spPr>
          <a:xfrm>
            <a:off x="3439091" y="2002557"/>
            <a:ext cx="5650706" cy="2539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GB" sz="1650" b="1" dirty="0">
                <a:solidFill>
                  <a:srgbClr val="1E3A8A"/>
                </a:solidFill>
                <a:latin typeface="Poppins"/>
              </a:rPr>
              <a:t>Go to Market and search your product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F47EC5B-6D56-5560-93C7-B082EB53FECD}"/>
              </a:ext>
            </a:extLst>
          </p:cNvPr>
          <p:cNvSpPr txBox="1"/>
          <p:nvPr/>
        </p:nvSpPr>
        <p:spPr>
          <a:xfrm>
            <a:off x="619125" y="2916160"/>
            <a:ext cx="4618493" cy="2539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GB" sz="1650" b="1" dirty="0">
                <a:solidFill>
                  <a:srgbClr val="1E3A8A"/>
                </a:solidFill>
                <a:latin typeface="Poppins"/>
              </a:rPr>
              <a:t>e.g. S</a:t>
            </a:r>
            <a:r>
              <a:rPr lang="en-IN" sz="1650" b="1" dirty="0" err="1">
                <a:solidFill>
                  <a:srgbClr val="1E3A8A"/>
                </a:solidFill>
                <a:latin typeface="Poppins"/>
              </a:rPr>
              <a:t>tationery</a:t>
            </a:r>
            <a:r>
              <a:rPr lang="en-IN" sz="1650" b="1" dirty="0">
                <a:solidFill>
                  <a:srgbClr val="1E3A8A"/>
                </a:solidFill>
                <a:latin typeface="Poppins"/>
              </a:rPr>
              <a:t> Holder/Pen Stand(V3)</a:t>
            </a:r>
            <a:r>
              <a:rPr lang="en-GB" sz="1650" b="1" dirty="0">
                <a:solidFill>
                  <a:srgbClr val="1E3A8A"/>
                </a:solidFill>
                <a:latin typeface="Poppins"/>
              </a:rPr>
              <a:t> 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77B976BA-2F64-0EE4-993B-F5135E5050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170076"/>
            <a:ext cx="6411220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82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8B1510-DC3E-46DD-1FAF-F3699ECB3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1104"/>
            <a:ext cx="4934139" cy="20957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EA478E-2ED3-7415-5FD8-5842AB0B44FD}"/>
              </a:ext>
            </a:extLst>
          </p:cNvPr>
          <p:cNvSpPr txBox="1"/>
          <p:nvPr/>
        </p:nvSpPr>
        <p:spPr>
          <a:xfrm>
            <a:off x="5816494" y="1956748"/>
            <a:ext cx="4618493" cy="2539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GB" sz="1650" b="1" dirty="0">
                <a:solidFill>
                  <a:srgbClr val="1E3A8A"/>
                </a:solidFill>
                <a:latin typeface="Poppins"/>
              </a:rPr>
              <a:t>e.g. LED Luminaire for High Bay Lighting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AFEAB-6E32-735E-FCF1-F596B6349F83}"/>
              </a:ext>
            </a:extLst>
          </p:cNvPr>
          <p:cNvSpPr txBox="1"/>
          <p:nvPr/>
        </p:nvSpPr>
        <p:spPr>
          <a:xfrm>
            <a:off x="5816495" y="2371512"/>
            <a:ext cx="4618493" cy="53091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GB" sz="1650" b="1" dirty="0">
                <a:solidFill>
                  <a:srgbClr val="1E3A8A"/>
                </a:solidFill>
                <a:latin typeface="Poppins"/>
              </a:rPr>
              <a:t>Select Brand : </a:t>
            </a:r>
            <a:r>
              <a:rPr lang="en-IN" b="1" dirty="0" err="1"/>
              <a:t>PrimaNX</a:t>
            </a:r>
            <a:r>
              <a:rPr lang="en-IN" b="1" dirty="0"/>
              <a:t> [300 ≥ 120]</a:t>
            </a:r>
          </a:p>
          <a:p>
            <a:r>
              <a:rPr lang="en-GB" sz="1650" b="1" dirty="0">
                <a:solidFill>
                  <a:srgbClr val="1E3A8A"/>
                </a:solidFill>
                <a:latin typeface="Poppins"/>
              </a:rPr>
              <a:t>Check Vendor Assessment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CAF894-58A5-8658-7C20-007C477A1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2865" y="1130710"/>
            <a:ext cx="13174865" cy="5727290"/>
          </a:xfrm>
          <a:prstGeom prst="rect">
            <a:avLst/>
          </a:prstGeom>
        </p:spPr>
      </p:pic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7624D638-C8B4-4822-66CF-B2DF6C4F6704}"/>
              </a:ext>
            </a:extLst>
          </p:cNvPr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2574DE-C093-8685-17BB-B5CEA0713B59}"/>
              </a:ext>
            </a:extLst>
          </p:cNvPr>
          <p:cNvSpPr txBox="1"/>
          <p:nvPr/>
        </p:nvSpPr>
        <p:spPr>
          <a:xfrm>
            <a:off x="523875" y="480796"/>
            <a:ext cx="11668125" cy="43858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2850" b="1" i="0" u="none" dirty="0">
                <a:solidFill>
                  <a:srgbClr val="0F172A"/>
                </a:solidFill>
                <a:latin typeface="Poppins"/>
              </a:rPr>
              <a:t>Product Listing Q4</a:t>
            </a:r>
            <a:endParaRPr sz="2850" b="1" i="0" u="none" dirty="0">
              <a:solidFill>
                <a:srgbClr val="0F172A"/>
              </a:solidFill>
              <a:latin typeface="Poppin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F56995D-2A50-D5C1-BD10-45520FEBB78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1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E4D1024-7BB8-1E3F-A7CB-C46B8AABF4AD}"/>
              </a:ext>
            </a:extLst>
          </p:cNvPr>
          <p:cNvSpPr txBox="1"/>
          <p:nvPr/>
        </p:nvSpPr>
        <p:spPr>
          <a:xfrm>
            <a:off x="523875" y="480796"/>
            <a:ext cx="11668125" cy="43858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2850" b="1" dirty="0">
                <a:solidFill>
                  <a:srgbClr val="0F172A"/>
                </a:solidFill>
                <a:latin typeface="Poppins"/>
              </a:rPr>
              <a:t>Opportunity for Chartered Accountants</a:t>
            </a:r>
            <a:endParaRPr sz="2850" b="1" i="0" u="none" dirty="0">
              <a:solidFill>
                <a:srgbClr val="0F172A"/>
              </a:solidFill>
              <a:latin typeface="Poppins"/>
            </a:endParaRPr>
          </a:p>
        </p:txBody>
      </p:sp>
      <p:sp>
        <p:nvSpPr>
          <p:cNvPr id="9" name="Rounded Rectangle 27">
            <a:extLst>
              <a:ext uri="{FF2B5EF4-FFF2-40B4-BE49-F238E27FC236}">
                <a16:creationId xmlns:a16="http://schemas.microsoft.com/office/drawing/2014/main" id="{42CB0E66-65ED-8894-F0D1-5A74C58622B0}"/>
              </a:ext>
            </a:extLst>
          </p:cNvPr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2F9001-C30F-7DB9-9881-6A5167BD8D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  <p:pic>
        <p:nvPicPr>
          <p:cNvPr id="16" name="Picture 15" descr="image.png">
            <a:extLst>
              <a:ext uri="{FF2B5EF4-FFF2-40B4-BE49-F238E27FC236}">
                <a16:creationId xmlns:a16="http://schemas.microsoft.com/office/drawing/2014/main" id="{EC6D5FC4-8965-913B-F221-50C572951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810315"/>
            <a:ext cx="5429250" cy="4789661"/>
          </a:xfrm>
          <a:prstGeom prst="rect">
            <a:avLst/>
          </a:prstGeom>
        </p:spPr>
      </p:pic>
      <p:pic>
        <p:nvPicPr>
          <p:cNvPr id="18" name="Picture 17" descr="image.png">
            <a:extLst>
              <a:ext uri="{FF2B5EF4-FFF2-40B4-BE49-F238E27FC236}">
                <a16:creationId xmlns:a16="http://schemas.microsoft.com/office/drawing/2014/main" id="{11AF5DE5-D3B0-C724-7D77-720199CA7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1810314"/>
            <a:ext cx="5429250" cy="478966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8330CE8-F281-E55C-1F2B-A85001DC1D8F}"/>
              </a:ext>
            </a:extLst>
          </p:cNvPr>
          <p:cNvSpPr txBox="1"/>
          <p:nvPr/>
        </p:nvSpPr>
        <p:spPr>
          <a:xfrm>
            <a:off x="1390650" y="2176640"/>
            <a:ext cx="4460557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1800" b="1" i="0" u="none" dirty="0">
                <a:solidFill>
                  <a:srgbClr val="1E3A8A"/>
                </a:solidFill>
                <a:latin typeface="Poppins"/>
              </a:rPr>
              <a:t>Scope of Work for CAs on </a:t>
            </a:r>
            <a:r>
              <a:rPr lang="en-GB" sz="1800" b="1" i="0" u="none" dirty="0" err="1">
                <a:solidFill>
                  <a:srgbClr val="1E3A8A"/>
                </a:solidFill>
                <a:latin typeface="Poppins"/>
              </a:rPr>
              <a:t>GeM</a:t>
            </a:r>
            <a:endParaRPr sz="1800" b="1" i="0" u="none" dirty="0">
              <a:solidFill>
                <a:srgbClr val="1E3A8A"/>
              </a:solidFill>
              <a:latin typeface="Poppin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4A8924-1917-CA21-E13D-337863E40CAA}"/>
              </a:ext>
            </a:extLst>
          </p:cNvPr>
          <p:cNvSpPr txBox="1"/>
          <p:nvPr/>
        </p:nvSpPr>
        <p:spPr>
          <a:xfrm>
            <a:off x="838200" y="2677090"/>
            <a:ext cx="4800600" cy="348441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2092"/>
              </a:lnSpc>
            </a:pP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Financial &amp; Tax Compliance: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Managing GST filing, e-invoicing, TDS, and income tax returns for government or corporate clients.</a:t>
            </a: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Audit Support: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Assisting with internal, statutory, and tax audits, or addressing C&amp;AG queries.</a:t>
            </a: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Accounting &amp; Reconciliation: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Setting up ERP/Tally systems, maintaining books under Ind AS/IGAAP, and conducting sales/bank reconciliations.</a:t>
            </a: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Grant &amp; Budget Tracking: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Monitoring fund utilization and preparing utilization certificates for government grants</a:t>
            </a:r>
            <a:endParaRPr sz="1500" b="0" i="0" u="none" dirty="0">
              <a:solidFill>
                <a:srgbClr val="334155"/>
              </a:solidFill>
              <a:latin typeface="Inter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E40503-3277-38B9-BFBA-A2918B2F2EE5}"/>
              </a:ext>
            </a:extLst>
          </p:cNvPr>
          <p:cNvSpPr txBox="1"/>
          <p:nvPr/>
        </p:nvSpPr>
        <p:spPr>
          <a:xfrm>
            <a:off x="7105650" y="2176640"/>
            <a:ext cx="4460557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1800" b="1" i="0" u="none" dirty="0">
                <a:solidFill>
                  <a:srgbClr val="1E3A8A"/>
                </a:solidFill>
                <a:latin typeface="Poppins"/>
              </a:rPr>
              <a:t>Requirements to Bid on </a:t>
            </a:r>
            <a:r>
              <a:rPr lang="en-GB" sz="1800" b="1" i="0" u="none" dirty="0" err="1">
                <a:solidFill>
                  <a:srgbClr val="1E3A8A"/>
                </a:solidFill>
                <a:latin typeface="Poppins"/>
              </a:rPr>
              <a:t>GeM</a:t>
            </a:r>
            <a:endParaRPr sz="1800" b="1" i="0" u="none" dirty="0">
              <a:solidFill>
                <a:srgbClr val="1E3A8A"/>
              </a:solidFill>
              <a:latin typeface="Poppin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E52196-A38F-4BC6-8DD9-D67DAD689439}"/>
              </a:ext>
            </a:extLst>
          </p:cNvPr>
          <p:cNvSpPr txBox="1"/>
          <p:nvPr/>
        </p:nvSpPr>
        <p:spPr>
          <a:xfrm>
            <a:off x="6553200" y="2677090"/>
            <a:ext cx="4800600" cy="267650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Registration: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CA firms must be registered with the ICAI and have an active PAN and GSTIN.</a:t>
            </a: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Empanelment: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Many institutional clients require C&amp;AG empanelment or a minimum number of years in practice (often 3 to 10+ years).</a:t>
            </a: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br>
              <a:rPr lang="en-GB" sz="1500" b="0" i="0" u="none" dirty="0">
                <a:solidFill>
                  <a:srgbClr val="334155"/>
                </a:solidFill>
                <a:latin typeface="Inter"/>
              </a:rPr>
            </a:br>
            <a:r>
              <a:rPr lang="en-GB" sz="1500" b="1" i="0" u="none" dirty="0">
                <a:solidFill>
                  <a:srgbClr val="334155"/>
                </a:solidFill>
                <a:latin typeface="Inter"/>
              </a:rPr>
              <a:t>Bidding: 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Search for service tenders under financial, accounting, or auditing categories directly through the </a:t>
            </a:r>
            <a:r>
              <a:rPr lang="en-GB" sz="1500" b="0" i="0" u="none" dirty="0" err="1">
                <a:solidFill>
                  <a:srgbClr val="334155"/>
                </a:solidFill>
                <a:latin typeface="Inter"/>
              </a:rPr>
              <a:t>GeM</a:t>
            </a:r>
            <a:r>
              <a:rPr lang="en-GB" sz="1500" b="0" i="0" u="none" dirty="0">
                <a:solidFill>
                  <a:srgbClr val="334155"/>
                </a:solidFill>
                <a:latin typeface="Inter"/>
              </a:rPr>
              <a:t> Bid Portal.</a:t>
            </a:r>
            <a:endParaRPr sz="1500" b="0" i="0" u="none" dirty="0">
              <a:solidFill>
                <a:srgbClr val="334155"/>
              </a:solidFill>
              <a:latin typeface="Inter"/>
            </a:endParaRPr>
          </a:p>
        </p:txBody>
      </p:sp>
      <p:pic>
        <p:nvPicPr>
          <p:cNvPr id="36" name="Picture 35" descr="image.png">
            <a:extLst>
              <a:ext uri="{FF2B5EF4-FFF2-40B4-BE49-F238E27FC236}">
                <a16:creationId xmlns:a16="http://schemas.microsoft.com/office/drawing/2014/main" id="{8E07C513-E4AF-9401-9EAE-98B5E93FBC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105590"/>
            <a:ext cx="419100" cy="419100"/>
          </a:xfrm>
          <a:prstGeom prst="rect">
            <a:avLst/>
          </a:prstGeom>
        </p:spPr>
      </p:pic>
      <p:pic>
        <p:nvPicPr>
          <p:cNvPr id="38" name="Picture 37" descr="image.png">
            <a:extLst>
              <a:ext uri="{FF2B5EF4-FFF2-40B4-BE49-F238E27FC236}">
                <a16:creationId xmlns:a16="http://schemas.microsoft.com/office/drawing/2014/main" id="{77F4D839-30C3-DA8A-C169-ACBD09C03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2105590"/>
            <a:ext cx="419100" cy="419100"/>
          </a:xfrm>
          <a:prstGeom prst="rect">
            <a:avLst/>
          </a:prstGeom>
        </p:spPr>
      </p:pic>
      <p:pic>
        <p:nvPicPr>
          <p:cNvPr id="40" name="Picture 39" descr="image.png">
            <a:extLst>
              <a:ext uri="{FF2B5EF4-FFF2-40B4-BE49-F238E27FC236}">
                <a16:creationId xmlns:a16="http://schemas.microsoft.com/office/drawing/2014/main" id="{1A255F31-A3B4-F966-C6A1-07021C2CC2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25" y="2219890"/>
            <a:ext cx="95250" cy="190500"/>
          </a:xfrm>
          <a:prstGeom prst="rect">
            <a:avLst/>
          </a:prstGeom>
        </p:spPr>
      </p:pic>
      <p:pic>
        <p:nvPicPr>
          <p:cNvPr id="42" name="Picture 41" descr="image.png">
            <a:extLst>
              <a:ext uri="{FF2B5EF4-FFF2-40B4-BE49-F238E27FC236}">
                <a16:creationId xmlns:a16="http://schemas.microsoft.com/office/drawing/2014/main" id="{DA02CACD-CFED-ACB8-5D74-AF302C12A2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0837" y="2219890"/>
            <a:ext cx="123825" cy="1905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3FAAC25E-517C-DE6D-4861-700CF32B4EBC}"/>
              </a:ext>
            </a:extLst>
          </p:cNvPr>
          <p:cNvSpPr txBox="1"/>
          <p:nvPr/>
        </p:nvSpPr>
        <p:spPr>
          <a:xfrm>
            <a:off x="7331987" y="5929136"/>
            <a:ext cx="30328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500" dirty="0">
                <a:solidFill>
                  <a:srgbClr val="FF0000"/>
                </a:solidFill>
                <a:hlinkClick r:id="rId8"/>
              </a:rPr>
              <a:t>https://bidplus.gem.gov.in/all-bids</a:t>
            </a:r>
            <a:endParaRPr lang="en-IN" sz="1500" dirty="0">
              <a:solidFill>
                <a:srgbClr val="FF0000"/>
              </a:solidFill>
            </a:endParaRPr>
          </a:p>
          <a:p>
            <a:r>
              <a:rPr lang="en-IN" sz="1500" i="1" dirty="0">
                <a:solidFill>
                  <a:srgbClr val="FF0000"/>
                </a:solidFill>
              </a:rPr>
              <a:t>Search Chartered Accountant</a:t>
            </a:r>
          </a:p>
        </p:txBody>
      </p:sp>
    </p:spTree>
    <p:extLst>
      <p:ext uri="{BB962C8B-B14F-4D97-AF65-F5344CB8AC3E}">
        <p14:creationId xmlns:p14="http://schemas.microsoft.com/office/powerpoint/2010/main" val="237238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699021"/>
            <a:ext cx="5429250" cy="315500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1699021"/>
            <a:ext cx="5429250" cy="31550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0650" y="1994296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National Procurement Hub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2565796"/>
            <a:ext cx="4800600" cy="7947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 dirty="0">
                <a:solidFill>
                  <a:srgbClr val="334155"/>
                </a:solidFill>
                <a:latin typeface="Inter"/>
              </a:rPr>
              <a:t>Launched in 2016 by the </a:t>
            </a:r>
            <a:r>
              <a:rPr sz="1600" b="1" i="0" u="none" dirty="0">
                <a:solidFill>
                  <a:srgbClr val="334155"/>
                </a:solidFill>
                <a:latin typeface="Inter"/>
              </a:rPr>
              <a:t>Ministry of Commerce and Industry</a:t>
            </a:r>
            <a:r>
              <a:rPr sz="1600" b="0" i="0" u="none" dirty="0">
                <a:solidFill>
                  <a:srgbClr val="334155"/>
                </a:solidFill>
                <a:latin typeface="Inter"/>
              </a:rPr>
              <a:t>, </a:t>
            </a:r>
            <a:r>
              <a:rPr sz="1600" b="0" i="0" u="none" dirty="0" err="1">
                <a:solidFill>
                  <a:srgbClr val="334155"/>
                </a:solidFill>
                <a:latin typeface="Inter"/>
              </a:rPr>
              <a:t>GeM</a:t>
            </a:r>
            <a:r>
              <a:rPr sz="1600" b="0" i="0" u="none" dirty="0">
                <a:solidFill>
                  <a:srgbClr val="334155"/>
                </a:solidFill>
                <a:latin typeface="Inter"/>
              </a:rPr>
              <a:t> is a dynamic end-to-end e-commerce platform.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3496120"/>
            <a:ext cx="4800600" cy="106400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It facilitates online procurement of common-use goods and services required by Central &amp; State Ministries, Government Departments, PSUs, and Autonomous Bodies across India.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05650" y="1994296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Statutory Mandate (GFR 149)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3200" y="2565796"/>
            <a:ext cx="4800600" cy="7969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Procurement through GeM is authorized and made </a:t>
            </a:r>
            <a:r>
              <a:rPr sz="1600" b="1" i="0" u="none">
                <a:solidFill>
                  <a:srgbClr val="334155"/>
                </a:solidFill>
                <a:latin typeface="Inter"/>
              </a:rPr>
              <a:t>mandatory by the Ministry of Finance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under </a:t>
            </a:r>
            <a:r>
              <a:rPr sz="1600" b="1" i="0" u="none">
                <a:solidFill>
                  <a:srgbClr val="334155"/>
                </a:solidFill>
                <a:latin typeface="Inter"/>
              </a:rPr>
              <a:t>Rule 149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of the General Financial Rules (GFR), 2017.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53200" y="3496120"/>
            <a:ext cx="4800600" cy="7969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Designed to drive total transparency, speed, and cost efficiency in public spending while offering equal market access to all verified suppliers.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994296"/>
            <a:ext cx="419100" cy="419100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1994296"/>
            <a:ext cx="419100" cy="419100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2108596"/>
            <a:ext cx="190500" cy="190500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7500" y="2108596"/>
            <a:ext cx="190500" cy="1905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What is GeM Portal?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444B0EE-AB83-B55D-F01B-34320C3A90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EF1E22-0595-3F07-6DEB-A2180DF9CC6E}"/>
              </a:ext>
            </a:extLst>
          </p:cNvPr>
          <p:cNvSpPr txBox="1"/>
          <p:nvPr/>
        </p:nvSpPr>
        <p:spPr>
          <a:xfrm>
            <a:off x="5213570" y="3586043"/>
            <a:ext cx="1998993" cy="43858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en-GB" sz="2850" b="1" i="0" u="none" dirty="0">
                <a:solidFill>
                  <a:srgbClr val="0F172A"/>
                </a:solidFill>
                <a:latin typeface="Poppins"/>
              </a:rPr>
              <a:t>Thank You</a:t>
            </a:r>
            <a:endParaRPr sz="2850" b="1" i="0" u="none" dirty="0">
              <a:solidFill>
                <a:srgbClr val="0F172A"/>
              </a:solidFill>
              <a:latin typeface="Poppi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3225AB-0685-9AE7-FDB1-693F11B07D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860" b="22400"/>
          <a:stretch>
            <a:fillRect/>
          </a:stretch>
        </p:blipFill>
        <p:spPr>
          <a:xfrm>
            <a:off x="4990368" y="1257106"/>
            <a:ext cx="2222195" cy="21718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2EF707-574C-34DD-86AE-5FE91E7E3394}"/>
              </a:ext>
            </a:extLst>
          </p:cNvPr>
          <p:cNvSpPr txBox="1"/>
          <p:nvPr/>
        </p:nvSpPr>
        <p:spPr>
          <a:xfrm>
            <a:off x="4303490" y="4024625"/>
            <a:ext cx="3585020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CA Shiv Kumar Bansal</a:t>
            </a:r>
          </a:p>
          <a:p>
            <a:pPr algn="ctr"/>
            <a: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  <a:t>+91 98320 07515</a:t>
            </a:r>
          </a:p>
          <a:p>
            <a:pPr algn="ctr"/>
            <a: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  <a:t>Bansal.shiv2@gmail.com</a:t>
            </a:r>
            <a:b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en-GB" dirty="0">
                <a:solidFill>
                  <a:schemeClr val="tx2">
                    <a:lumMod val="75000"/>
                    <a:lumOff val="25000"/>
                  </a:schemeClr>
                </a:solidFill>
              </a:rPr>
              <a:t>www.cabssc.com</a:t>
            </a:r>
            <a:endParaRPr lang="en-IN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C11B51-5556-5FF8-E28F-BE58C15DC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412" y="5014677"/>
            <a:ext cx="1619109" cy="165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220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699021"/>
            <a:ext cx="3575000" cy="287744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8425" y="1699021"/>
            <a:ext cx="3575000" cy="2877442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2975" y="1699021"/>
            <a:ext cx="3575000" cy="2877442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975246"/>
            <a:ext cx="533400" cy="533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2699146"/>
            <a:ext cx="2790348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Transparency &amp; Fairness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3085801"/>
            <a:ext cx="3098750" cy="12144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Eliminates physical contact, reduces human intervention, and ensures a rule-based, fully automated public procurement system across all government bodies in India.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6550" y="1975246"/>
            <a:ext cx="533400" cy="53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46550" y="2699146"/>
            <a:ext cx="2810351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Market Access for Sellers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46550" y="3085801"/>
            <a:ext cx="3098750" cy="12144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Provides direct pan-India access to hundreds of government agencies without tender fees, enabling Startups, MSMEs, and established enterprises to scale rapidly.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1100" y="1975246"/>
            <a:ext cx="533400" cy="533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31100" y="2699146"/>
            <a:ext cx="2570321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Time-Bound Payments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31100" y="3085801"/>
            <a:ext cx="3098750" cy="12144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Guarantees timely payments to suppliers following online Consignee Receipt and Acceptance Certificate (CRAC) generation, significantly improving working capital cycle.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400" y="2127646"/>
            <a:ext cx="228600" cy="2286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98950" y="2127646"/>
            <a:ext cx="228600" cy="22860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83500" y="2127646"/>
            <a:ext cx="228600" cy="228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Key Benefits of GeM Platform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EF35E0-CEE6-114C-FC4B-B78AE1BEF79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540669"/>
            <a:ext cx="5429250" cy="3312318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1540669"/>
            <a:ext cx="5429250" cy="33123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0650" y="1835944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Eligible Entities &amp; Offerings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05650" y="1835944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Documentation Requirements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835944"/>
            <a:ext cx="419100" cy="419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3950" y="2407444"/>
            <a:ext cx="4514850" cy="7594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68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Eligible Entities: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Any registered business in India including Proprietorships, Partnerships, Private Limited Companies, and LLPs.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3950" y="3290887"/>
            <a:ext cx="4514850" cy="5000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68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Offerings Allowed: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Sellers can list both </a:t>
            </a:r>
            <a:r>
              <a:rPr sz="1600" b="1" i="0" u="none">
                <a:solidFill>
                  <a:srgbClr val="334155"/>
                </a:solidFill>
                <a:latin typeface="Inter"/>
              </a:rPr>
              <a:t>Products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and </a:t>
            </a:r>
            <a:r>
              <a:rPr sz="1600" b="1" i="0" u="none">
                <a:solidFill>
                  <a:srgbClr val="334155"/>
                </a:solidFill>
                <a:latin typeface="Inter"/>
              </a:rPr>
              <a:t>Services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on GeM.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3950" y="3924300"/>
            <a:ext cx="4514850" cy="5000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68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Exclusions: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Works contracts (e.g., building or road construction) are strictly excluded from GeM listings.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1835944"/>
            <a:ext cx="419100" cy="4191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38950" y="2407444"/>
            <a:ext cx="4514850" cy="7594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68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Mandatory: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Aadhaar (mobile linked), PAN Card, Active Email, Business Bank Account, Registered Address, and ITR (if firm &gt;2 yrs old).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38950" y="3290887"/>
            <a:ext cx="4514850" cy="5000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68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Optional Credentials: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Udyam (MSME) Certificate, DPIIT Startup Certificate.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8950" y="3924300"/>
            <a:ext cx="4514850" cy="5000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68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GST Norms: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GSTIN is optional if annual turnover is below ₹40 Lakhs as per GST regulations.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1950244"/>
            <a:ext cx="190500" cy="1905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1312" y="1950244"/>
            <a:ext cx="142875" cy="190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Prerequisites &amp; Eligible Entities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200" y="2426494"/>
            <a:ext cx="133350" cy="152400"/>
          </a:xfrm>
          <a:prstGeom prst="rect">
            <a:avLst/>
          </a:prstGeom>
        </p:spPr>
      </p:pic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200" y="3309937"/>
            <a:ext cx="133350" cy="15240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200" y="3943350"/>
            <a:ext cx="133350" cy="15240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3200" y="2426494"/>
            <a:ext cx="133350" cy="152400"/>
          </a:xfrm>
          <a:prstGeom prst="rect">
            <a:avLst/>
          </a:prstGeom>
        </p:spPr>
      </p:pic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3200" y="3309937"/>
            <a:ext cx="133350" cy="15240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3200" y="3943350"/>
            <a:ext cx="133350" cy="1524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AEA88BA-53C0-EA6D-8F55-08BED1EBD9E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50" y="1847922"/>
            <a:ext cx="3575000" cy="291554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8500" y="1847922"/>
            <a:ext cx="3575000" cy="2915542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3050" y="1847922"/>
            <a:ext cx="3575000" cy="2915542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75" y="2162247"/>
            <a:ext cx="533400" cy="533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75" y="2886147"/>
            <a:ext cx="2530316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100% Free Registration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75" y="3272802"/>
            <a:ext cx="3098750" cy="12144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1912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Registering on the Government e-Marketplace (GeM) portal is completely free of cost. There are no official application fees charged for onboarding sellers.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6625" y="2162247"/>
            <a:ext cx="533400" cy="53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46625" y="2886147"/>
            <a:ext cx="2050256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No Caution Money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46625" y="3272802"/>
            <a:ext cx="3098750" cy="12182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1912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GeM has officially discontinued caution money requirements. Do not pay any agent, intermediary, or third party under the guise of caution money deposits.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1175" y="2162247"/>
            <a:ext cx="533400" cy="533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31175" y="2886147"/>
            <a:ext cx="2520315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Official Website Portal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31175" y="3272802"/>
            <a:ext cx="3098750" cy="12182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1912"/>
              </a:lnSpc>
            </a:pPr>
            <a:r>
              <a:rPr sz="1600" b="0" i="0" u="none">
                <a:solidFill>
                  <a:srgbClr val="475569"/>
                </a:solidFill>
                <a:latin typeface="Inter"/>
              </a:rPr>
              <a:t>Always perform registration directly on </a:t>
            </a:r>
            <a:r>
              <a:rPr sz="1600" b="1" i="0" u="none">
                <a:solidFill>
                  <a:srgbClr val="475569"/>
                </a:solidFill>
                <a:latin typeface="Inter"/>
              </a:rPr>
              <a:t>gem.gov.in</a:t>
            </a:r>
            <a:r>
              <a:rPr sz="1600" b="0" i="0" u="none">
                <a:solidFill>
                  <a:srgbClr val="475569"/>
                </a:solidFill>
                <a:latin typeface="Inter"/>
              </a:rPr>
              <a:t> to avoid fraudulent, fake, or sponsored third-party registration websites offering paid services.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762" y="2314647"/>
            <a:ext cx="200025" cy="2286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83575" y="2314647"/>
            <a:ext cx="228600" cy="2286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Important Highlights &amp; Costs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647679E-B828-9825-E623-811F0119804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364" y="2667000"/>
            <a:ext cx="685800" cy="6858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3543300"/>
            <a:ext cx="2618779" cy="1906886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2089" y="2667000"/>
            <a:ext cx="685800" cy="68580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5599" y="3543299"/>
            <a:ext cx="2618779" cy="190688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3813" y="2667000"/>
            <a:ext cx="685800" cy="685800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7323" y="3543299"/>
            <a:ext cx="2618779" cy="1906887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15537" y="2667000"/>
            <a:ext cx="685800" cy="685800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9047" y="3543300"/>
            <a:ext cx="2618779" cy="190688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5800" y="3743325"/>
            <a:ext cx="2409676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 u="none">
                <a:solidFill>
                  <a:srgbClr val="1E3A8A"/>
                </a:solidFill>
                <a:latin typeface="Poppins"/>
              </a:rPr>
              <a:t>Account Initiation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0" y="4076700"/>
            <a:ext cx="2294929" cy="9848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sz="1600" b="0" i="0" u="none" dirty="0">
                <a:solidFill>
                  <a:srgbClr val="475569"/>
                </a:solidFill>
                <a:latin typeface="Inter"/>
              </a:rPr>
              <a:t>Visit gem.gov.in → Click </a:t>
            </a:r>
            <a:r>
              <a:rPr sz="1600" b="1" i="0" u="none" dirty="0">
                <a:solidFill>
                  <a:srgbClr val="475569"/>
                </a:solidFill>
                <a:latin typeface="Inter"/>
              </a:rPr>
              <a:t>Sign Up → Seller</a:t>
            </a:r>
            <a:r>
              <a:rPr sz="1600" b="0" i="0" u="none" dirty="0">
                <a:solidFill>
                  <a:srgbClr val="475569"/>
                </a:solidFill>
                <a:latin typeface="Inter"/>
              </a:rPr>
              <a:t>. Select entity type &amp; enter official Business Name.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27524" y="3743325"/>
            <a:ext cx="2409676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 u="none" dirty="0">
                <a:solidFill>
                  <a:srgbClr val="1E3A8A"/>
                </a:solidFill>
                <a:latin typeface="Poppins"/>
              </a:rPr>
              <a:t>Authentication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27524" y="4076700"/>
            <a:ext cx="2294929" cy="12311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sz="1600" b="0" i="0" u="none" dirty="0">
                <a:solidFill>
                  <a:srgbClr val="475569"/>
                </a:solidFill>
                <a:latin typeface="Inter"/>
              </a:rPr>
              <a:t>Verify Aadhaar OTP of proprietor/director, complete business email OTP, and set up short User Credentials.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69248" y="3743325"/>
            <a:ext cx="2409676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 u="none">
                <a:solidFill>
                  <a:srgbClr val="1E3A8A"/>
                </a:solidFill>
                <a:latin typeface="Poppins"/>
              </a:rPr>
              <a:t>Profile Details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69248" y="4076700"/>
            <a:ext cx="2294929" cy="12311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sz="1600" b="0" i="0" u="none" dirty="0">
                <a:solidFill>
                  <a:srgbClr val="475569"/>
                </a:solidFill>
                <a:latin typeface="Inter"/>
              </a:rPr>
              <a:t>PAN validation, Bank account linking, Address addition, and exact ITR Revenue entry (if firm &gt;2 years old).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10972" y="3743325"/>
            <a:ext cx="2409676" cy="2571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 u="none">
                <a:solidFill>
                  <a:srgbClr val="1E3A8A"/>
                </a:solidFill>
                <a:latin typeface="Poppins"/>
              </a:rPr>
              <a:t>Declarations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210972" y="4076700"/>
            <a:ext cx="2294929" cy="12311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/>
            <a:r>
              <a:rPr sz="1600" b="0" i="0" u="none" dirty="0">
                <a:solidFill>
                  <a:srgbClr val="475569"/>
                </a:solidFill>
                <a:latin typeface="Inter"/>
              </a:rPr>
              <a:t>Declare e-Invoicing (&gt;₹5 Cr turnover), Udyam MSME, DPIIT status, and Land Border Sharing compliance OTP.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Step-by-Step Registration Process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6DDD23F-11BC-98B1-30EC-013F86FC5329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894433"/>
            <a:ext cx="11144250" cy="2922686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701335"/>
              </p:ext>
            </p:extLst>
          </p:nvPr>
        </p:nvGraphicFramePr>
        <p:xfrm>
          <a:off x="533400" y="1903958"/>
          <a:ext cx="11125200" cy="2903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1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5909">
                <a:tc>
                  <a:txBody>
                    <a:bodyPr/>
                    <a:lstStyle/>
                    <a:p>
                      <a:pPr algn="l"/>
                      <a:r>
                        <a:rPr sz="13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Financial Threshold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Buying Method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Mandatory Compliance Requirement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3A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5909">
                <a:tc>
                  <a:txBody>
                    <a:bodyPr/>
                    <a:lstStyle/>
                    <a:p>
                      <a:pPr algn="l"/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Up to ₹</a:t>
                      </a:r>
                      <a:r>
                        <a:rPr lang="en-GB"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50</a:t>
                      </a:r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,000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sz="1275" b="0" i="0" u="none" dirty="0">
                        <a:solidFill>
                          <a:srgbClr val="334155"/>
                        </a:solidFill>
                        <a:latin typeface="Inter"/>
                      </a:endParaRP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Any available seller meeting specified quality, technical specifications, and delivery schedule.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5909">
                <a:tc>
                  <a:txBody>
                    <a:bodyPr/>
                    <a:lstStyle/>
                    <a:p>
                      <a:pPr algn="l"/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₹</a:t>
                      </a:r>
                      <a:r>
                        <a:rPr lang="en-GB"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50</a:t>
                      </a:r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,001 to ₹</a:t>
                      </a:r>
                      <a:r>
                        <a:rPr lang="en-GB"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10</a:t>
                      </a:r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,00,000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sz="1275" b="0" i="0" u="none" dirty="0">
                        <a:solidFill>
                          <a:srgbClr val="B45309"/>
                        </a:solidFill>
                        <a:latin typeface="Inter"/>
                      </a:endParaRP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Mandatory comparison among a minimum of </a:t>
                      </a:r>
                      <a:r>
                        <a:rPr sz="1600" b="1" i="0" u="none">
                          <a:solidFill>
                            <a:srgbClr val="334155"/>
                          </a:solidFill>
                          <a:latin typeface="Inter"/>
                        </a:rPr>
                        <a:t>3 distinct OEM products/sellers</a:t>
                      </a:r>
                      <a:r>
                        <a:rPr sz="1600" b="0" i="0" u="none">
                          <a:solidFill>
                            <a:srgbClr val="334155"/>
                          </a:solidFill>
                          <a:latin typeface="Inter"/>
                        </a:rPr>
                        <a:t> on the GeM portal.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5909">
                <a:tc>
                  <a:txBody>
                    <a:bodyPr/>
                    <a:lstStyle/>
                    <a:p>
                      <a:pPr algn="l"/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Above ₹</a:t>
                      </a:r>
                      <a:r>
                        <a:rPr lang="en-GB"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10</a:t>
                      </a:r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,00,000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sz="1275" b="0" i="0" u="none" dirty="0">
                        <a:solidFill>
                          <a:srgbClr val="15803D"/>
                        </a:solidFill>
                        <a:latin typeface="Inter"/>
                      </a:endParaRP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Mandatory online competitive </a:t>
                      </a:r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e-Bidding</a:t>
                      </a:r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or </a:t>
                      </a:r>
                      <a:r>
                        <a:rPr sz="1600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Reverse Auction (RA)</a:t>
                      </a:r>
                      <a:r>
                        <a:rPr sz="1600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mechanism across eligible bidders.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3235374"/>
            <a:ext cx="27813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3314700" y="3235374"/>
            <a:ext cx="27813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096000" y="3235374"/>
            <a:ext cx="55626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533400" y="4019103"/>
            <a:ext cx="27813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3314700" y="4019103"/>
            <a:ext cx="27813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096000" y="4019103"/>
            <a:ext cx="556260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926" y="2751481"/>
            <a:ext cx="1926874" cy="435657"/>
          </a:xfrm>
          <a:prstGeom prst="rect">
            <a:avLst/>
          </a:prstGeom>
        </p:spPr>
      </p:pic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2426" y="3463134"/>
            <a:ext cx="1811836" cy="435658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4843" y="4213874"/>
            <a:ext cx="3134765" cy="43565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Procurement Thresholds &amp; Rules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5C76BAB-B261-3DF2-5A9E-DB05F13250A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699021"/>
            <a:ext cx="2628900" cy="3787379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325" y="1699021"/>
            <a:ext cx="2628900" cy="3787379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0775" y="1699021"/>
            <a:ext cx="2628900" cy="3787379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225" y="1699021"/>
            <a:ext cx="2628900" cy="3787379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975246"/>
            <a:ext cx="533400" cy="533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2699146"/>
            <a:ext cx="620077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OEMs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3085802"/>
            <a:ext cx="2152650" cy="170559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912"/>
              </a:lnSpc>
            </a:pPr>
            <a:r>
              <a:rPr sz="1600" b="1" i="0" u="none" dirty="0">
                <a:solidFill>
                  <a:srgbClr val="475569"/>
                </a:solidFill>
                <a:latin typeface="Inter"/>
              </a:rPr>
              <a:t>Original Equipment Manufacturers:</a:t>
            </a:r>
            <a:r>
              <a:rPr sz="1600" b="0" i="0" u="none" dirty="0">
                <a:solidFill>
                  <a:srgbClr val="475569"/>
                </a:solidFill>
                <a:latin typeface="Inter"/>
              </a:rPr>
              <a:t> Primary brand owners who create master catalogues, validate specifications, and control distributor authorization.</a:t>
            </a:r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0450" y="1975246"/>
            <a:ext cx="533400" cy="533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00450" y="2699146"/>
            <a:ext cx="2260282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Authorized Resellers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0450" y="3085802"/>
            <a:ext cx="2152650" cy="14619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912"/>
              </a:lnSpc>
            </a:pPr>
            <a:r>
              <a:rPr sz="1600" b="1" i="0" u="none">
                <a:solidFill>
                  <a:srgbClr val="475569"/>
                </a:solidFill>
                <a:latin typeface="Inter"/>
              </a:rPr>
              <a:t>Dealers &amp; Distributors:</a:t>
            </a:r>
            <a:r>
              <a:rPr sz="1600" b="0" i="0" u="none">
                <a:solidFill>
                  <a:srgbClr val="475569"/>
                </a:solidFill>
                <a:latin typeface="Inter"/>
              </a:rPr>
              <a:t> Channel partners authorized by OEMs to sell products using the OEM's validated catalogue base on GeM.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8900" y="1975246"/>
            <a:ext cx="533400" cy="533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38900" y="2699146"/>
            <a:ext cx="2260282" cy="2612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 dirty="0">
                <a:solidFill>
                  <a:srgbClr val="0F172A"/>
                </a:solidFill>
                <a:latin typeface="Poppins"/>
              </a:rPr>
              <a:t>Self-Help Groups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38900" y="3083717"/>
            <a:ext cx="2152650" cy="170559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912"/>
              </a:lnSpc>
            </a:pPr>
            <a:r>
              <a:rPr sz="1600" b="1" i="0" u="none" dirty="0">
                <a:solidFill>
                  <a:srgbClr val="475569"/>
                </a:solidFill>
                <a:latin typeface="Inter"/>
              </a:rPr>
              <a:t>Artisans &amp; SHGs:</a:t>
            </a:r>
            <a:r>
              <a:rPr sz="1600" b="0" i="0" u="none" dirty="0">
                <a:solidFill>
                  <a:srgbClr val="475569"/>
                </a:solidFill>
                <a:latin typeface="Inter"/>
              </a:rPr>
              <a:t> Specialized micro-sellers who list unique handcrafted products directly within auto-generated system categories.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77350" y="1975246"/>
            <a:ext cx="533400" cy="533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277350" y="2699146"/>
            <a:ext cx="1430178" cy="2723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145"/>
              </a:lnSpc>
            </a:pPr>
            <a:r>
              <a:rPr sz="1650" b="1" i="0" u="none">
                <a:solidFill>
                  <a:srgbClr val="0F172A"/>
                </a:solidFill>
                <a:latin typeface="Poppins"/>
              </a:rPr>
              <a:t>ODOP Sellers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77350" y="3085802"/>
            <a:ext cx="2152650" cy="14619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912"/>
              </a:lnSpc>
            </a:pPr>
            <a:r>
              <a:rPr sz="1600" b="1" i="0" u="none">
                <a:solidFill>
                  <a:srgbClr val="475569"/>
                </a:solidFill>
                <a:latin typeface="Inter"/>
              </a:rPr>
              <a:t>One District One Product:</a:t>
            </a:r>
            <a:r>
              <a:rPr sz="1600" b="0" i="0" u="none">
                <a:solidFill>
                  <a:srgbClr val="475569"/>
                </a:solidFill>
                <a:latin typeface="Inter"/>
              </a:rPr>
              <a:t> Specialized sellers highlighting indigenous regional product specialties from across Indian districts.</a:t>
            </a:r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0112" y="2127646"/>
            <a:ext cx="257175" cy="228600"/>
          </a:xfrm>
          <a:prstGeom prst="rect">
            <a:avLst/>
          </a:prstGeom>
        </p:spPr>
      </p:pic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38562" y="2127646"/>
            <a:ext cx="257175" cy="228600"/>
          </a:xfrm>
          <a:prstGeom prst="rect">
            <a:avLst/>
          </a:prstGeom>
        </p:spPr>
      </p:pic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62725" y="2127646"/>
            <a:ext cx="285750" cy="228600"/>
          </a:xfrm>
          <a:prstGeom prst="rect">
            <a:avLst/>
          </a:prstGeom>
        </p:spPr>
      </p:pic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58325" y="2127646"/>
            <a:ext cx="171450" cy="2286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Main Players &amp; Catalog Structure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5A97476-8EB8-70AD-1714-1AC232F1369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180034"/>
            <a:ext cx="5429250" cy="326930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2180034"/>
            <a:ext cx="5429250" cy="3269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0650" y="2475309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Quadrant 1: OEM Exclusive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3046809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Only whitelisted OEMs validated by GeM are eligible to list and sell products in this quadrant.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3692425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DC2626"/>
                </a:solidFill>
                <a:latin typeface="Inter Black"/>
              </a:rPr>
              <a:t>Who Can Sell:</a:t>
            </a:r>
            <a:r>
              <a:rPr sz="1600" b="0" i="0" u="none">
                <a:solidFill>
                  <a:srgbClr val="DC2626"/>
                </a:solidFill>
                <a:latin typeface="Inter SemiBold"/>
              </a:rPr>
              <a:t> Only whitelisted OEMs. Resellers are strictly prohibited.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4357092"/>
            <a:ext cx="4800600" cy="7969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Examples: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Automobiles (cars, utility vehicles, buses) and specialized Medical Equipment (e.g., Philips, GE Healthcare).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05650" y="2475309"/>
            <a:ext cx="4460557" cy="4191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800" b="1" i="0" u="none">
                <a:solidFill>
                  <a:srgbClr val="1E3A8A"/>
                </a:solidFill>
                <a:latin typeface="Poppins"/>
              </a:rPr>
              <a:t>Quadrant 2: OEM Master Catalogue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53200" y="3046809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334155"/>
                </a:solidFill>
                <a:latin typeface="Inter"/>
              </a:rPr>
              <a:t>OEM maintains a master catalogue on GeM; approved channel partners can use it to list and sell products.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53200" y="3692425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0" i="0" u="none">
                <a:solidFill>
                  <a:srgbClr val="16A34A"/>
                </a:solidFill>
                <a:latin typeface="Inter Black"/>
              </a:rPr>
              <a:t>Who Can Sell:</a:t>
            </a:r>
            <a:r>
              <a:rPr sz="1600" b="0" i="0" u="none">
                <a:solidFill>
                  <a:srgbClr val="16A34A"/>
                </a:solidFill>
                <a:latin typeface="Inter SemiBold"/>
              </a:rPr>
              <a:t> GeM-validated OEMs and their officially authorized resellers.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200" y="4357092"/>
            <a:ext cx="4800600" cy="5313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092"/>
              </a:lnSpc>
            </a:pPr>
            <a:r>
              <a:rPr sz="1600" b="1" i="0" u="none">
                <a:solidFill>
                  <a:srgbClr val="334155"/>
                </a:solidFill>
                <a:latin typeface="Inter"/>
              </a:rPr>
              <a:t>Examples:</a:t>
            </a:r>
            <a:r>
              <a:rPr sz="1600" b="0" i="0" u="none">
                <a:solidFill>
                  <a:srgbClr val="334155"/>
                </a:solidFill>
                <a:latin typeface="Inter"/>
              </a:rPr>
              <a:t> Networking equipment (Cisco, Juniper) and Printers/Multifunction devices (Canon, Epson).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475309"/>
            <a:ext cx="419100" cy="419100"/>
          </a:xfrm>
          <a:prstGeom prst="rect">
            <a:avLst/>
          </a:prstGeom>
        </p:spPr>
      </p:pic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2475309"/>
            <a:ext cx="419100" cy="419100"/>
          </a:xfrm>
          <a:prstGeom prst="rect">
            <a:avLst/>
          </a:prstGeom>
        </p:spPr>
      </p:pic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25" y="2589609"/>
            <a:ext cx="95250" cy="19050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0837" y="2589609"/>
            <a:ext cx="123825" cy="190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3875" y="428625"/>
            <a:ext cx="11668125" cy="5429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850" b="1" i="0" u="none">
                <a:solidFill>
                  <a:srgbClr val="0F172A"/>
                </a:solidFill>
                <a:latin typeface="Poppins"/>
              </a:rPr>
              <a:t>Quadrants 1 &amp; 2: OEM Ecosystem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23875" y="971550"/>
            <a:ext cx="95250" cy="323850"/>
          </a:xfrm>
          <a:prstGeom prst="roundRect">
            <a:avLst>
              <a:gd name="adj" fmla="val 40000"/>
            </a:avLst>
          </a:prstGeom>
          <a:solidFill>
            <a:srgbClr val="0284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D0AC9CB-C949-8B16-78F9-3FB0BC2F53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6514" y="114975"/>
            <a:ext cx="2021308" cy="85657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9A44765-1B39-3E3C-262C-1A73B2278A30}"/>
              </a:ext>
            </a:extLst>
          </p:cNvPr>
          <p:cNvSpPr txBox="1"/>
          <p:nvPr/>
        </p:nvSpPr>
        <p:spPr>
          <a:xfrm>
            <a:off x="3048755" y="3097215"/>
            <a:ext cx="60975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IN" sz="16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E2FC70D-397D-C981-8C4D-73E4395070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94719" y="1142784"/>
            <a:ext cx="2391109" cy="9526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E32187-BB54-990C-2651-B8BEF870F76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51860" b="22400"/>
          <a:stretch>
            <a:fillRect/>
          </a:stretch>
        </p:blipFill>
        <p:spPr>
          <a:xfrm>
            <a:off x="10892182" y="3133"/>
            <a:ext cx="1299818" cy="12703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1461</Words>
  <Application>Microsoft Office PowerPoint</Application>
  <PresentationFormat>Widescreen</PresentationFormat>
  <Paragraphs>145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Aptos</vt:lpstr>
      <vt:lpstr>Aptos Display</vt:lpstr>
      <vt:lpstr>Arial</vt:lpstr>
      <vt:lpstr>Inter</vt:lpstr>
      <vt:lpstr>Inter Black</vt:lpstr>
      <vt:lpstr>Inter SemiBold</vt:lpstr>
      <vt:lpstr>Poppins</vt:lpstr>
      <vt:lpstr>Poppins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EROOFFICE@ICAI.IN</cp:lastModifiedBy>
  <cp:revision>11</cp:revision>
  <dcterms:created xsi:type="dcterms:W3CDTF">2013-01-27T09:14:16Z</dcterms:created>
  <dcterms:modified xsi:type="dcterms:W3CDTF">2026-08-01T14:18:55Z</dcterms:modified>
  <cp:category/>
</cp:coreProperties>
</file>