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26" autoAdjust="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581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svg"/><Relationship Id="rId1" Type="http://schemas.openxmlformats.org/officeDocument/2006/relationships/image" Target="../media/image33.svg"/><Relationship Id="rId4" Type="http://schemas.openxmlformats.org/officeDocument/2006/relationships/image" Target="../media/image3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svg"/><Relationship Id="rId1" Type="http://schemas.openxmlformats.org/officeDocument/2006/relationships/image" Target="../media/image33.svg"/><Relationship Id="rId4" Type="http://schemas.openxmlformats.org/officeDocument/2006/relationships/image" Target="../media/image3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0B0F96-7A84-412E-BB31-252503A2704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D2CDA0-7ACE-4935-91A5-DC12C493671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i="0" dirty="0"/>
            <a:t>GTIN: </a:t>
          </a:r>
          <a:r>
            <a:rPr lang="en-GB" i="0" dirty="0"/>
            <a:t>Global Trade Item Number</a:t>
          </a:r>
          <a:endParaRPr lang="en-US" dirty="0"/>
        </a:p>
      </dgm:t>
    </dgm:pt>
    <dgm:pt modelId="{8FDB3DBF-B832-4ABA-9010-CF9E51AEF72A}" type="parTrans" cxnId="{9610AE44-98E9-4C02-AC63-A3B8A5B59CEB}">
      <dgm:prSet/>
      <dgm:spPr/>
      <dgm:t>
        <a:bodyPr/>
        <a:lstStyle/>
        <a:p>
          <a:endParaRPr lang="en-US"/>
        </a:p>
      </dgm:t>
    </dgm:pt>
    <dgm:pt modelId="{840B77E7-9452-4F6E-AEA2-596DAF515206}" type="sibTrans" cxnId="{9610AE44-98E9-4C02-AC63-A3B8A5B59CEB}">
      <dgm:prSet/>
      <dgm:spPr/>
      <dgm:t>
        <a:bodyPr/>
        <a:lstStyle/>
        <a:p>
          <a:endParaRPr lang="en-US"/>
        </a:p>
      </dgm:t>
    </dgm:pt>
    <dgm:pt modelId="{DFF6996B-80D0-4CC9-BD73-4E50F61EA3B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i="0" dirty="0"/>
            <a:t>SKU: </a:t>
          </a:r>
          <a:r>
            <a:rPr lang="en-GB" i="0" dirty="0"/>
            <a:t>Stock Keeping Unit</a:t>
          </a:r>
          <a:endParaRPr lang="en-US" dirty="0"/>
        </a:p>
      </dgm:t>
    </dgm:pt>
    <dgm:pt modelId="{5382D6E4-5DCF-497E-B85E-7E2F9E9899E9}" type="parTrans" cxnId="{65A37B03-0A5C-4DE3-9787-F36F1A02CA21}">
      <dgm:prSet/>
      <dgm:spPr/>
      <dgm:t>
        <a:bodyPr/>
        <a:lstStyle/>
        <a:p>
          <a:endParaRPr lang="en-US"/>
        </a:p>
      </dgm:t>
    </dgm:pt>
    <dgm:pt modelId="{7DA9C726-D00A-496C-9DC3-517474F23D7D}" type="sibTrans" cxnId="{65A37B03-0A5C-4DE3-9787-F36F1A02CA21}">
      <dgm:prSet/>
      <dgm:spPr/>
      <dgm:t>
        <a:bodyPr/>
        <a:lstStyle/>
        <a:p>
          <a:endParaRPr lang="en-US"/>
        </a:p>
      </dgm:t>
    </dgm:pt>
    <dgm:pt modelId="{2A295916-0572-4858-A96E-C64B86CD60B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i="0"/>
            <a:t>FNSKU: </a:t>
          </a:r>
          <a:r>
            <a:rPr lang="en-GB" i="0"/>
            <a:t>Fulfilment Network Stock Keeping Unit</a:t>
          </a:r>
          <a:endParaRPr lang="en-US"/>
        </a:p>
      </dgm:t>
    </dgm:pt>
    <dgm:pt modelId="{A8B8AC50-F42A-4BE4-8C66-25DAD1956479}" type="parTrans" cxnId="{74A515ED-B370-42CC-8085-1899AD592824}">
      <dgm:prSet/>
      <dgm:spPr/>
      <dgm:t>
        <a:bodyPr/>
        <a:lstStyle/>
        <a:p>
          <a:endParaRPr lang="en-US"/>
        </a:p>
      </dgm:t>
    </dgm:pt>
    <dgm:pt modelId="{8EFA7067-2F5D-4577-897D-D4B79C510846}" type="sibTrans" cxnId="{74A515ED-B370-42CC-8085-1899AD592824}">
      <dgm:prSet/>
      <dgm:spPr/>
      <dgm:t>
        <a:bodyPr/>
        <a:lstStyle/>
        <a:p>
          <a:endParaRPr lang="en-US"/>
        </a:p>
      </dgm:t>
    </dgm:pt>
    <dgm:pt modelId="{2CEA94F5-357E-4623-A032-3F0B78F72D6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i="0"/>
            <a:t>ASIN: </a:t>
          </a:r>
          <a:r>
            <a:rPr lang="en-GB" i="0"/>
            <a:t>Amazon Standard Identification Number</a:t>
          </a:r>
          <a:endParaRPr lang="en-US"/>
        </a:p>
      </dgm:t>
    </dgm:pt>
    <dgm:pt modelId="{035D449B-DF66-4C46-B42E-68EF6328DB99}" type="parTrans" cxnId="{4E55C94E-1DEE-48D6-BFB0-69CBBE1E4836}">
      <dgm:prSet/>
      <dgm:spPr/>
      <dgm:t>
        <a:bodyPr/>
        <a:lstStyle/>
        <a:p>
          <a:endParaRPr lang="en-US"/>
        </a:p>
      </dgm:t>
    </dgm:pt>
    <dgm:pt modelId="{7E5E3177-C6FE-4792-A284-5CDBA7C7CF6F}" type="sibTrans" cxnId="{4E55C94E-1DEE-48D6-BFB0-69CBBE1E4836}">
      <dgm:prSet/>
      <dgm:spPr/>
      <dgm:t>
        <a:bodyPr/>
        <a:lstStyle/>
        <a:p>
          <a:endParaRPr lang="en-US"/>
        </a:p>
      </dgm:t>
    </dgm:pt>
    <dgm:pt modelId="{0BA2B56F-4C40-4EB4-A56A-B537F599F2D1}" type="pres">
      <dgm:prSet presAssocID="{980B0F96-7A84-412E-BB31-252503A2704F}" presName="root" presStyleCnt="0">
        <dgm:presLayoutVars>
          <dgm:dir/>
          <dgm:resizeHandles val="exact"/>
        </dgm:presLayoutVars>
      </dgm:prSet>
      <dgm:spPr/>
    </dgm:pt>
    <dgm:pt modelId="{921054E9-17FA-4777-8B2F-7E36539486A8}" type="pres">
      <dgm:prSet presAssocID="{76D2CDA0-7ACE-4935-91A5-DC12C4936719}" presName="compNode" presStyleCnt="0"/>
      <dgm:spPr/>
    </dgm:pt>
    <dgm:pt modelId="{8ED50DFC-2D20-485A-933C-271D2F3769BA}" type="pres">
      <dgm:prSet presAssocID="{76D2CDA0-7ACE-4935-91A5-DC12C4936719}" presName="bgRect" presStyleLbl="bgShp" presStyleIdx="0" presStyleCnt="4"/>
      <dgm:spPr>
        <a:solidFill>
          <a:schemeClr val="bg1"/>
        </a:solidFill>
      </dgm:spPr>
    </dgm:pt>
    <dgm:pt modelId="{3259D404-611A-4FAA-AC45-7915A2CCAEA8}" type="pres">
      <dgm:prSet presAssocID="{76D2CDA0-7ACE-4935-91A5-DC12C4936719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</dgm:pt>
    <dgm:pt modelId="{83949351-1E88-4851-B8FE-4C30A421ED98}" type="pres">
      <dgm:prSet presAssocID="{76D2CDA0-7ACE-4935-91A5-DC12C4936719}" presName="spaceRect" presStyleCnt="0"/>
      <dgm:spPr/>
    </dgm:pt>
    <dgm:pt modelId="{26B33014-9BD7-42BD-8C40-82F3570D9492}" type="pres">
      <dgm:prSet presAssocID="{76D2CDA0-7ACE-4935-91A5-DC12C4936719}" presName="parTx" presStyleLbl="revTx" presStyleIdx="0" presStyleCnt="4">
        <dgm:presLayoutVars>
          <dgm:chMax val="0"/>
          <dgm:chPref val="0"/>
        </dgm:presLayoutVars>
      </dgm:prSet>
      <dgm:spPr/>
    </dgm:pt>
    <dgm:pt modelId="{49FA7171-423C-4C0D-94D2-D4C151158AD0}" type="pres">
      <dgm:prSet presAssocID="{840B77E7-9452-4F6E-AEA2-596DAF515206}" presName="sibTrans" presStyleCnt="0"/>
      <dgm:spPr/>
    </dgm:pt>
    <dgm:pt modelId="{4262E373-7A49-4D7D-AF99-B1F45E89CC56}" type="pres">
      <dgm:prSet presAssocID="{DFF6996B-80D0-4CC9-BD73-4E50F61EA3BA}" presName="compNode" presStyleCnt="0"/>
      <dgm:spPr/>
    </dgm:pt>
    <dgm:pt modelId="{B286A2BA-198C-4D10-A88B-64C5645AB1F1}" type="pres">
      <dgm:prSet presAssocID="{DFF6996B-80D0-4CC9-BD73-4E50F61EA3BA}" presName="bgRect" presStyleLbl="bgShp" presStyleIdx="1" presStyleCnt="4"/>
      <dgm:spPr>
        <a:solidFill>
          <a:schemeClr val="bg1"/>
        </a:solidFill>
      </dgm:spPr>
    </dgm:pt>
    <dgm:pt modelId="{2497E515-5942-4BF7-AAED-F1F65291561C}" type="pres">
      <dgm:prSet presAssocID="{DFF6996B-80D0-4CC9-BD73-4E50F61EA3BA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</dgm:pt>
    <dgm:pt modelId="{CC260E25-3795-4767-ADD9-BB5762B71395}" type="pres">
      <dgm:prSet presAssocID="{DFF6996B-80D0-4CC9-BD73-4E50F61EA3BA}" presName="spaceRect" presStyleCnt="0"/>
      <dgm:spPr/>
    </dgm:pt>
    <dgm:pt modelId="{E46572B1-A62F-4EFC-BAF7-F52B6A29A18E}" type="pres">
      <dgm:prSet presAssocID="{DFF6996B-80D0-4CC9-BD73-4E50F61EA3BA}" presName="parTx" presStyleLbl="revTx" presStyleIdx="1" presStyleCnt="4">
        <dgm:presLayoutVars>
          <dgm:chMax val="0"/>
          <dgm:chPref val="0"/>
        </dgm:presLayoutVars>
      </dgm:prSet>
      <dgm:spPr/>
    </dgm:pt>
    <dgm:pt modelId="{683F3DAF-FA5C-483B-A4BA-720B9A970DE9}" type="pres">
      <dgm:prSet presAssocID="{7DA9C726-D00A-496C-9DC3-517474F23D7D}" presName="sibTrans" presStyleCnt="0"/>
      <dgm:spPr/>
    </dgm:pt>
    <dgm:pt modelId="{56EF7B43-1617-4401-ADD4-FAAF30F3AE57}" type="pres">
      <dgm:prSet presAssocID="{2A295916-0572-4858-A96E-C64B86CD60BC}" presName="compNode" presStyleCnt="0"/>
      <dgm:spPr/>
    </dgm:pt>
    <dgm:pt modelId="{32DFFC3A-FB95-4D2D-9BCE-15945D2A3B07}" type="pres">
      <dgm:prSet presAssocID="{2A295916-0572-4858-A96E-C64B86CD60BC}" presName="bgRect" presStyleLbl="bgShp" presStyleIdx="2" presStyleCnt="4"/>
      <dgm:spPr>
        <a:solidFill>
          <a:schemeClr val="bg1"/>
        </a:solidFill>
      </dgm:spPr>
    </dgm:pt>
    <dgm:pt modelId="{71393BFC-8327-4AF7-896E-212A62EC381D}" type="pres">
      <dgm:prSet presAssocID="{2A295916-0572-4858-A96E-C64B86CD60BC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</dgm:pt>
    <dgm:pt modelId="{02E7F88A-8A75-4A1A-BCBD-AFCF46C976BC}" type="pres">
      <dgm:prSet presAssocID="{2A295916-0572-4858-A96E-C64B86CD60BC}" presName="spaceRect" presStyleCnt="0"/>
      <dgm:spPr/>
    </dgm:pt>
    <dgm:pt modelId="{DAD7B36E-EDD6-4D1B-B0B1-D3518C8D4524}" type="pres">
      <dgm:prSet presAssocID="{2A295916-0572-4858-A96E-C64B86CD60BC}" presName="parTx" presStyleLbl="revTx" presStyleIdx="2" presStyleCnt="4">
        <dgm:presLayoutVars>
          <dgm:chMax val="0"/>
          <dgm:chPref val="0"/>
        </dgm:presLayoutVars>
      </dgm:prSet>
      <dgm:spPr/>
    </dgm:pt>
    <dgm:pt modelId="{F2E2E941-271C-43EE-863B-52D37FB797CD}" type="pres">
      <dgm:prSet presAssocID="{8EFA7067-2F5D-4577-897D-D4B79C510846}" presName="sibTrans" presStyleCnt="0"/>
      <dgm:spPr/>
    </dgm:pt>
    <dgm:pt modelId="{4A8E908E-9634-49EE-AE8F-DB1C3638D48D}" type="pres">
      <dgm:prSet presAssocID="{2CEA94F5-357E-4623-A032-3F0B78F72D61}" presName="compNode" presStyleCnt="0"/>
      <dgm:spPr/>
    </dgm:pt>
    <dgm:pt modelId="{5083BE5C-DC74-4747-ADBB-57578CB35232}" type="pres">
      <dgm:prSet presAssocID="{2CEA94F5-357E-4623-A032-3F0B78F72D61}" presName="bgRect" presStyleLbl="bgShp" presStyleIdx="3" presStyleCnt="4"/>
      <dgm:spPr>
        <a:solidFill>
          <a:schemeClr val="bg1"/>
        </a:solidFill>
      </dgm:spPr>
    </dgm:pt>
    <dgm:pt modelId="{CA6BD375-EFBC-43D9-8EB7-93A8E0B1EB32}" type="pres">
      <dgm:prSet presAssocID="{2CEA94F5-357E-4623-A032-3F0B78F72D61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</dgm:pt>
    <dgm:pt modelId="{66868B1C-EEA0-4DE0-89DE-50D8ACAB3CA8}" type="pres">
      <dgm:prSet presAssocID="{2CEA94F5-357E-4623-A032-3F0B78F72D61}" presName="spaceRect" presStyleCnt="0"/>
      <dgm:spPr/>
    </dgm:pt>
    <dgm:pt modelId="{1A75A67E-2FAE-43DF-8105-AC3C37673744}" type="pres">
      <dgm:prSet presAssocID="{2CEA94F5-357E-4623-A032-3F0B78F72D61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65A37B03-0A5C-4DE3-9787-F36F1A02CA21}" srcId="{980B0F96-7A84-412E-BB31-252503A2704F}" destId="{DFF6996B-80D0-4CC9-BD73-4E50F61EA3BA}" srcOrd="1" destOrd="0" parTransId="{5382D6E4-5DCF-497E-B85E-7E2F9E9899E9}" sibTransId="{7DA9C726-D00A-496C-9DC3-517474F23D7D}"/>
    <dgm:cxn modelId="{C98FE42E-B60E-4521-A0AC-43B45DBB0FC6}" type="presOf" srcId="{980B0F96-7A84-412E-BB31-252503A2704F}" destId="{0BA2B56F-4C40-4EB4-A56A-B537F599F2D1}" srcOrd="0" destOrd="0" presId="urn:microsoft.com/office/officeart/2018/2/layout/IconVerticalSolidList"/>
    <dgm:cxn modelId="{9610AE44-98E9-4C02-AC63-A3B8A5B59CEB}" srcId="{980B0F96-7A84-412E-BB31-252503A2704F}" destId="{76D2CDA0-7ACE-4935-91A5-DC12C4936719}" srcOrd="0" destOrd="0" parTransId="{8FDB3DBF-B832-4ABA-9010-CF9E51AEF72A}" sibTransId="{840B77E7-9452-4F6E-AEA2-596DAF515206}"/>
    <dgm:cxn modelId="{4E55C94E-1DEE-48D6-BFB0-69CBBE1E4836}" srcId="{980B0F96-7A84-412E-BB31-252503A2704F}" destId="{2CEA94F5-357E-4623-A032-3F0B78F72D61}" srcOrd="3" destOrd="0" parTransId="{035D449B-DF66-4C46-B42E-68EF6328DB99}" sibTransId="{7E5E3177-C6FE-4792-A284-5CDBA7C7CF6F}"/>
    <dgm:cxn modelId="{E2733D7E-73D7-40DB-AC11-C25B5E653BBB}" type="presOf" srcId="{2CEA94F5-357E-4623-A032-3F0B78F72D61}" destId="{1A75A67E-2FAE-43DF-8105-AC3C37673744}" srcOrd="0" destOrd="0" presId="urn:microsoft.com/office/officeart/2018/2/layout/IconVerticalSolidList"/>
    <dgm:cxn modelId="{8B56BCAA-E32B-41C8-8C1D-56ACF5A9FDF8}" type="presOf" srcId="{76D2CDA0-7ACE-4935-91A5-DC12C4936719}" destId="{26B33014-9BD7-42BD-8C40-82F3570D9492}" srcOrd="0" destOrd="0" presId="urn:microsoft.com/office/officeart/2018/2/layout/IconVerticalSolidList"/>
    <dgm:cxn modelId="{2581FDC7-610C-4094-97C7-4B818DC4E1D0}" type="presOf" srcId="{2A295916-0572-4858-A96E-C64B86CD60BC}" destId="{DAD7B36E-EDD6-4D1B-B0B1-D3518C8D4524}" srcOrd="0" destOrd="0" presId="urn:microsoft.com/office/officeart/2018/2/layout/IconVerticalSolidList"/>
    <dgm:cxn modelId="{D5D5E8CD-DF79-4D58-8957-4DD98512C586}" type="presOf" srcId="{DFF6996B-80D0-4CC9-BD73-4E50F61EA3BA}" destId="{E46572B1-A62F-4EFC-BAF7-F52B6A29A18E}" srcOrd="0" destOrd="0" presId="urn:microsoft.com/office/officeart/2018/2/layout/IconVerticalSolidList"/>
    <dgm:cxn modelId="{74A515ED-B370-42CC-8085-1899AD592824}" srcId="{980B0F96-7A84-412E-BB31-252503A2704F}" destId="{2A295916-0572-4858-A96E-C64B86CD60BC}" srcOrd="2" destOrd="0" parTransId="{A8B8AC50-F42A-4BE4-8C66-25DAD1956479}" sibTransId="{8EFA7067-2F5D-4577-897D-D4B79C510846}"/>
    <dgm:cxn modelId="{006D3988-4E53-4AE1-BD37-13C80A1AF872}" type="presParOf" srcId="{0BA2B56F-4C40-4EB4-A56A-B537F599F2D1}" destId="{921054E9-17FA-4777-8B2F-7E36539486A8}" srcOrd="0" destOrd="0" presId="urn:microsoft.com/office/officeart/2018/2/layout/IconVerticalSolidList"/>
    <dgm:cxn modelId="{904DD6BD-16ED-4F21-9983-D6B6FDBB674B}" type="presParOf" srcId="{921054E9-17FA-4777-8B2F-7E36539486A8}" destId="{8ED50DFC-2D20-485A-933C-271D2F3769BA}" srcOrd="0" destOrd="0" presId="urn:microsoft.com/office/officeart/2018/2/layout/IconVerticalSolidList"/>
    <dgm:cxn modelId="{EB0501B1-A047-4612-8719-FB632E0706E3}" type="presParOf" srcId="{921054E9-17FA-4777-8B2F-7E36539486A8}" destId="{3259D404-611A-4FAA-AC45-7915A2CCAEA8}" srcOrd="1" destOrd="0" presId="urn:microsoft.com/office/officeart/2018/2/layout/IconVerticalSolidList"/>
    <dgm:cxn modelId="{C8B65851-4A09-4059-9C2E-8FA268AFFE41}" type="presParOf" srcId="{921054E9-17FA-4777-8B2F-7E36539486A8}" destId="{83949351-1E88-4851-B8FE-4C30A421ED98}" srcOrd="2" destOrd="0" presId="urn:microsoft.com/office/officeart/2018/2/layout/IconVerticalSolidList"/>
    <dgm:cxn modelId="{011C7DF6-D48D-46E3-A2AC-6F92FBCBA430}" type="presParOf" srcId="{921054E9-17FA-4777-8B2F-7E36539486A8}" destId="{26B33014-9BD7-42BD-8C40-82F3570D9492}" srcOrd="3" destOrd="0" presId="urn:microsoft.com/office/officeart/2018/2/layout/IconVerticalSolidList"/>
    <dgm:cxn modelId="{86CB4C38-B0DF-4FFC-8E36-1774306416C6}" type="presParOf" srcId="{0BA2B56F-4C40-4EB4-A56A-B537F599F2D1}" destId="{49FA7171-423C-4C0D-94D2-D4C151158AD0}" srcOrd="1" destOrd="0" presId="urn:microsoft.com/office/officeart/2018/2/layout/IconVerticalSolidList"/>
    <dgm:cxn modelId="{781DFD18-9A80-4F79-BEDE-18F3F2BE1D03}" type="presParOf" srcId="{0BA2B56F-4C40-4EB4-A56A-B537F599F2D1}" destId="{4262E373-7A49-4D7D-AF99-B1F45E89CC56}" srcOrd="2" destOrd="0" presId="urn:microsoft.com/office/officeart/2018/2/layout/IconVerticalSolidList"/>
    <dgm:cxn modelId="{000DE8C7-837F-4B17-BF47-92B85341B754}" type="presParOf" srcId="{4262E373-7A49-4D7D-AF99-B1F45E89CC56}" destId="{B286A2BA-198C-4D10-A88B-64C5645AB1F1}" srcOrd="0" destOrd="0" presId="urn:microsoft.com/office/officeart/2018/2/layout/IconVerticalSolidList"/>
    <dgm:cxn modelId="{382D0804-60BA-4209-B307-E7BBEAD63A35}" type="presParOf" srcId="{4262E373-7A49-4D7D-AF99-B1F45E89CC56}" destId="{2497E515-5942-4BF7-AAED-F1F65291561C}" srcOrd="1" destOrd="0" presId="urn:microsoft.com/office/officeart/2018/2/layout/IconVerticalSolidList"/>
    <dgm:cxn modelId="{408C49A8-2301-4B69-8001-FF7DA0947959}" type="presParOf" srcId="{4262E373-7A49-4D7D-AF99-B1F45E89CC56}" destId="{CC260E25-3795-4767-ADD9-BB5762B71395}" srcOrd="2" destOrd="0" presId="urn:microsoft.com/office/officeart/2018/2/layout/IconVerticalSolidList"/>
    <dgm:cxn modelId="{806AF21D-7800-4DC7-8E37-EFF65CFBD1AB}" type="presParOf" srcId="{4262E373-7A49-4D7D-AF99-B1F45E89CC56}" destId="{E46572B1-A62F-4EFC-BAF7-F52B6A29A18E}" srcOrd="3" destOrd="0" presId="urn:microsoft.com/office/officeart/2018/2/layout/IconVerticalSolidList"/>
    <dgm:cxn modelId="{6DABD404-481E-4220-B2BD-1C9EF3869189}" type="presParOf" srcId="{0BA2B56F-4C40-4EB4-A56A-B537F599F2D1}" destId="{683F3DAF-FA5C-483B-A4BA-720B9A970DE9}" srcOrd="3" destOrd="0" presId="urn:microsoft.com/office/officeart/2018/2/layout/IconVerticalSolidList"/>
    <dgm:cxn modelId="{09F51182-9380-46E1-8EDC-472CF4E93D8C}" type="presParOf" srcId="{0BA2B56F-4C40-4EB4-A56A-B537F599F2D1}" destId="{56EF7B43-1617-4401-ADD4-FAAF30F3AE57}" srcOrd="4" destOrd="0" presId="urn:microsoft.com/office/officeart/2018/2/layout/IconVerticalSolidList"/>
    <dgm:cxn modelId="{E4700F3A-B51C-4E91-8089-07ECD6C17B91}" type="presParOf" srcId="{56EF7B43-1617-4401-ADD4-FAAF30F3AE57}" destId="{32DFFC3A-FB95-4D2D-9BCE-15945D2A3B07}" srcOrd="0" destOrd="0" presId="urn:microsoft.com/office/officeart/2018/2/layout/IconVerticalSolidList"/>
    <dgm:cxn modelId="{64A2E399-F331-4219-A9D8-2DA10206FEFC}" type="presParOf" srcId="{56EF7B43-1617-4401-ADD4-FAAF30F3AE57}" destId="{71393BFC-8327-4AF7-896E-212A62EC381D}" srcOrd="1" destOrd="0" presId="urn:microsoft.com/office/officeart/2018/2/layout/IconVerticalSolidList"/>
    <dgm:cxn modelId="{A3276A2A-A722-4947-913C-0A4096D91577}" type="presParOf" srcId="{56EF7B43-1617-4401-ADD4-FAAF30F3AE57}" destId="{02E7F88A-8A75-4A1A-BCBD-AFCF46C976BC}" srcOrd="2" destOrd="0" presId="urn:microsoft.com/office/officeart/2018/2/layout/IconVerticalSolidList"/>
    <dgm:cxn modelId="{B5BE3F84-1C6C-4F71-BB25-E8DAEC9670D8}" type="presParOf" srcId="{56EF7B43-1617-4401-ADD4-FAAF30F3AE57}" destId="{DAD7B36E-EDD6-4D1B-B0B1-D3518C8D4524}" srcOrd="3" destOrd="0" presId="urn:microsoft.com/office/officeart/2018/2/layout/IconVerticalSolidList"/>
    <dgm:cxn modelId="{97EC7DC4-EE6A-468D-A4EE-42B9E596B5E2}" type="presParOf" srcId="{0BA2B56F-4C40-4EB4-A56A-B537F599F2D1}" destId="{F2E2E941-271C-43EE-863B-52D37FB797CD}" srcOrd="5" destOrd="0" presId="urn:microsoft.com/office/officeart/2018/2/layout/IconVerticalSolidList"/>
    <dgm:cxn modelId="{588C57DA-9C9F-403C-9187-51CDAA14A2C0}" type="presParOf" srcId="{0BA2B56F-4C40-4EB4-A56A-B537F599F2D1}" destId="{4A8E908E-9634-49EE-AE8F-DB1C3638D48D}" srcOrd="6" destOrd="0" presId="urn:microsoft.com/office/officeart/2018/2/layout/IconVerticalSolidList"/>
    <dgm:cxn modelId="{16EA80DF-2BBB-41A9-B371-8CE1B3F69345}" type="presParOf" srcId="{4A8E908E-9634-49EE-AE8F-DB1C3638D48D}" destId="{5083BE5C-DC74-4747-ADBB-57578CB35232}" srcOrd="0" destOrd="0" presId="urn:microsoft.com/office/officeart/2018/2/layout/IconVerticalSolidList"/>
    <dgm:cxn modelId="{B1925F11-EAF6-4B44-8EB9-38861C2C0202}" type="presParOf" srcId="{4A8E908E-9634-49EE-AE8F-DB1C3638D48D}" destId="{CA6BD375-EFBC-43D9-8EB7-93A8E0B1EB32}" srcOrd="1" destOrd="0" presId="urn:microsoft.com/office/officeart/2018/2/layout/IconVerticalSolidList"/>
    <dgm:cxn modelId="{FBB78937-8E7F-4E17-96F2-A5546BE0D243}" type="presParOf" srcId="{4A8E908E-9634-49EE-AE8F-DB1C3638D48D}" destId="{66868B1C-EEA0-4DE0-89DE-50D8ACAB3CA8}" srcOrd="2" destOrd="0" presId="urn:microsoft.com/office/officeart/2018/2/layout/IconVerticalSolidList"/>
    <dgm:cxn modelId="{F67B8B12-C6B5-4A00-9593-1CCAE92A1F1D}" type="presParOf" srcId="{4A8E908E-9634-49EE-AE8F-DB1C3638D48D}" destId="{1A75A67E-2FAE-43DF-8105-AC3C3767374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D50DFC-2D20-485A-933C-271D2F3769BA}">
      <dsp:nvSpPr>
        <dsp:cNvPr id="0" name=""/>
        <dsp:cNvSpPr/>
      </dsp:nvSpPr>
      <dsp:spPr>
        <a:xfrm>
          <a:off x="0" y="1277"/>
          <a:ext cx="5566594" cy="647412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59D404-611A-4FAA-AC45-7915A2CCAEA8}">
      <dsp:nvSpPr>
        <dsp:cNvPr id="0" name=""/>
        <dsp:cNvSpPr/>
      </dsp:nvSpPr>
      <dsp:spPr>
        <a:xfrm>
          <a:off x="195842" y="146945"/>
          <a:ext cx="356077" cy="35607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B33014-9BD7-42BD-8C40-82F3570D9492}">
      <dsp:nvSpPr>
        <dsp:cNvPr id="0" name=""/>
        <dsp:cNvSpPr/>
      </dsp:nvSpPr>
      <dsp:spPr>
        <a:xfrm>
          <a:off x="747761" y="1277"/>
          <a:ext cx="4818832" cy="647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18" tIns="68518" rIns="68518" bIns="6851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i="0" kern="1200" dirty="0"/>
            <a:t>GTIN: </a:t>
          </a:r>
          <a:r>
            <a:rPr lang="en-GB" sz="1900" i="0" kern="1200" dirty="0"/>
            <a:t>Global Trade Item Number</a:t>
          </a:r>
          <a:endParaRPr lang="en-US" sz="1900" kern="1200" dirty="0"/>
        </a:p>
      </dsp:txBody>
      <dsp:txXfrm>
        <a:off x="747761" y="1277"/>
        <a:ext cx="4818832" cy="647412"/>
      </dsp:txXfrm>
    </dsp:sp>
    <dsp:sp modelId="{B286A2BA-198C-4D10-A88B-64C5645AB1F1}">
      <dsp:nvSpPr>
        <dsp:cNvPr id="0" name=""/>
        <dsp:cNvSpPr/>
      </dsp:nvSpPr>
      <dsp:spPr>
        <a:xfrm>
          <a:off x="0" y="810543"/>
          <a:ext cx="5566594" cy="647412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97E515-5942-4BF7-AAED-F1F65291561C}">
      <dsp:nvSpPr>
        <dsp:cNvPr id="0" name=""/>
        <dsp:cNvSpPr/>
      </dsp:nvSpPr>
      <dsp:spPr>
        <a:xfrm>
          <a:off x="195842" y="956211"/>
          <a:ext cx="356077" cy="35607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6572B1-A62F-4EFC-BAF7-F52B6A29A18E}">
      <dsp:nvSpPr>
        <dsp:cNvPr id="0" name=""/>
        <dsp:cNvSpPr/>
      </dsp:nvSpPr>
      <dsp:spPr>
        <a:xfrm>
          <a:off x="747761" y="810543"/>
          <a:ext cx="4818832" cy="647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18" tIns="68518" rIns="68518" bIns="6851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i="0" kern="1200" dirty="0"/>
            <a:t>SKU: </a:t>
          </a:r>
          <a:r>
            <a:rPr lang="en-GB" sz="1900" i="0" kern="1200" dirty="0"/>
            <a:t>Stock Keeping Unit</a:t>
          </a:r>
          <a:endParaRPr lang="en-US" sz="1900" kern="1200" dirty="0"/>
        </a:p>
      </dsp:txBody>
      <dsp:txXfrm>
        <a:off x="747761" y="810543"/>
        <a:ext cx="4818832" cy="647412"/>
      </dsp:txXfrm>
    </dsp:sp>
    <dsp:sp modelId="{32DFFC3A-FB95-4D2D-9BCE-15945D2A3B07}">
      <dsp:nvSpPr>
        <dsp:cNvPr id="0" name=""/>
        <dsp:cNvSpPr/>
      </dsp:nvSpPr>
      <dsp:spPr>
        <a:xfrm>
          <a:off x="0" y="1619809"/>
          <a:ext cx="5566594" cy="647412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393BFC-8327-4AF7-896E-212A62EC381D}">
      <dsp:nvSpPr>
        <dsp:cNvPr id="0" name=""/>
        <dsp:cNvSpPr/>
      </dsp:nvSpPr>
      <dsp:spPr>
        <a:xfrm>
          <a:off x="195842" y="1765477"/>
          <a:ext cx="356077" cy="35607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D7B36E-EDD6-4D1B-B0B1-D3518C8D4524}">
      <dsp:nvSpPr>
        <dsp:cNvPr id="0" name=""/>
        <dsp:cNvSpPr/>
      </dsp:nvSpPr>
      <dsp:spPr>
        <a:xfrm>
          <a:off x="747761" y="1619809"/>
          <a:ext cx="4818832" cy="647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18" tIns="68518" rIns="68518" bIns="6851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i="0" kern="1200"/>
            <a:t>FNSKU: </a:t>
          </a:r>
          <a:r>
            <a:rPr lang="en-GB" sz="1900" i="0" kern="1200"/>
            <a:t>Fulfilment Network Stock Keeping Unit</a:t>
          </a:r>
          <a:endParaRPr lang="en-US" sz="1900" kern="1200"/>
        </a:p>
      </dsp:txBody>
      <dsp:txXfrm>
        <a:off x="747761" y="1619809"/>
        <a:ext cx="4818832" cy="647412"/>
      </dsp:txXfrm>
    </dsp:sp>
    <dsp:sp modelId="{5083BE5C-DC74-4747-ADBB-57578CB35232}">
      <dsp:nvSpPr>
        <dsp:cNvPr id="0" name=""/>
        <dsp:cNvSpPr/>
      </dsp:nvSpPr>
      <dsp:spPr>
        <a:xfrm>
          <a:off x="0" y="2429075"/>
          <a:ext cx="5566594" cy="647412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6BD375-EFBC-43D9-8EB7-93A8E0B1EB32}">
      <dsp:nvSpPr>
        <dsp:cNvPr id="0" name=""/>
        <dsp:cNvSpPr/>
      </dsp:nvSpPr>
      <dsp:spPr>
        <a:xfrm>
          <a:off x="195842" y="2574743"/>
          <a:ext cx="356077" cy="35607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75A67E-2FAE-43DF-8105-AC3C37673744}">
      <dsp:nvSpPr>
        <dsp:cNvPr id="0" name=""/>
        <dsp:cNvSpPr/>
      </dsp:nvSpPr>
      <dsp:spPr>
        <a:xfrm>
          <a:off x="747761" y="2429075"/>
          <a:ext cx="4818832" cy="647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18" tIns="68518" rIns="68518" bIns="6851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i="0" kern="1200"/>
            <a:t>ASIN: </a:t>
          </a:r>
          <a:r>
            <a:rPr lang="en-GB" sz="1900" i="0" kern="1200"/>
            <a:t>Amazon Standard Identification Number</a:t>
          </a:r>
          <a:endParaRPr lang="en-US" sz="1900" kern="1200"/>
        </a:p>
      </dsp:txBody>
      <dsp:txXfrm>
        <a:off x="747761" y="2429075"/>
        <a:ext cx="4818832" cy="647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95343-E808-400E-8710-D873BE3CDD69}" type="datetimeFigureOut">
              <a:rPr lang="en-IN" smtClean="0"/>
              <a:t>01-08-2026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2416D-2B63-4662-936A-1E9DF9CF95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2964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Open amazon search shoes and show </a:t>
            </a:r>
            <a:r>
              <a:rPr lang="en-GB" dirty="0" err="1"/>
              <a:t>asin</a:t>
            </a:r>
            <a:r>
              <a:rPr lang="en-GB" dirty="0"/>
              <a:t> no in </a:t>
            </a:r>
            <a:r>
              <a:rPr lang="en-GB" dirty="0" err="1"/>
              <a:t>url</a:t>
            </a:r>
            <a:r>
              <a:rPr lang="en-GB" dirty="0"/>
              <a:t> and end of page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2416D-2B63-4662-936A-1E9DF9CF95C6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23912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F5957-8A83-67CB-AEE1-6FE27349B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DFDB60-9ADA-ABD4-310F-3D636B64D9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A31C90-2E62-0C0D-90C5-9CBD5D5CE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Open amazon search shoes and show </a:t>
            </a:r>
            <a:r>
              <a:rPr lang="en-GB" dirty="0" err="1"/>
              <a:t>asin</a:t>
            </a:r>
            <a:r>
              <a:rPr lang="en-GB" dirty="0"/>
              <a:t> no in </a:t>
            </a:r>
            <a:r>
              <a:rPr lang="en-GB" dirty="0" err="1"/>
              <a:t>url</a:t>
            </a:r>
            <a:r>
              <a:rPr lang="en-GB" dirty="0"/>
              <a:t> and end of page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95E5C2-AC7B-D67C-CC95-F012B0DF20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2416D-2B63-4662-936A-1E9DF9CF95C6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63936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1.png"/><Relationship Id="rId7" Type="http://schemas.openxmlformats.org/officeDocument/2006/relationships/image" Target="../media/image370.png"/><Relationship Id="rId2" Type="http://schemas.openxmlformats.org/officeDocument/2006/relationships/hyperlink" Target="ES_calculator_feb27_2026.xlsx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45.png"/><Relationship Id="rId5" Type="http://schemas.openxmlformats.org/officeDocument/2006/relationships/image" Target="../media/image4.png"/><Relationship Id="rId10" Type="http://schemas.openxmlformats.org/officeDocument/2006/relationships/image" Target="../media/image44.png"/><Relationship Id="rId4" Type="http://schemas.openxmlformats.org/officeDocument/2006/relationships/image" Target="../media/image3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hyperlink" Target="https://sell.amazon.in/sell-online/seller-registration-guide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hyperlink" Target="https://sell.amazon.in/sell-online/seller-registration-guid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ell.amazon.in/sell-online/seller-registration-guide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ell.amazon.in/sell-online/seller-registration-guide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32.png"/><Relationship Id="rId10" Type="http://schemas.microsoft.com/office/2007/relationships/diagramDrawing" Target="../diagrams/drawing1.xml"/><Relationship Id="rId4" Type="http://schemas.openxmlformats.org/officeDocument/2006/relationships/image" Target="../media/image31.png"/><Relationship Id="rId9" Type="http://schemas.openxmlformats.org/officeDocument/2006/relationships/diagramColors" Target="../diagrams/colors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45406" y="1932829"/>
            <a:ext cx="9501187" cy="12266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4830"/>
              </a:lnSpc>
            </a:pPr>
            <a:r>
              <a:rPr sz="4200" b="1" i="0" u="none">
                <a:solidFill>
                  <a:srgbClr val="0F172A"/>
                </a:solidFill>
                <a:latin typeface="Outfit"/>
              </a:rPr>
              <a:t>Leveraging E-Commerce Portals for </a:t>
            </a:r>
            <a:r>
              <a:rPr sz="4200" b="1" i="0" u="none">
                <a:solidFill>
                  <a:srgbClr val="E65100"/>
                </a:solidFill>
                <a:latin typeface="Outfit"/>
              </a:rPr>
              <a:t>Business Expansion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3349970"/>
            <a:ext cx="7620000" cy="6286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475"/>
              </a:lnSpc>
            </a:pPr>
            <a:r>
              <a:rPr sz="1650" b="0" i="0" u="none" dirty="0">
                <a:solidFill>
                  <a:srgbClr val="475569"/>
                </a:solidFill>
                <a:latin typeface="Plus Jakarta Sans"/>
              </a:rPr>
              <a:t>A Detailed Step-by-Step Operational Roadmap to Selling, Listing, Fulfillment, and Payouts on Amazon.in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9F0215-A7CE-5B59-8377-6498FBD840A5}"/>
              </a:ext>
            </a:extLst>
          </p:cNvPr>
          <p:cNvSpPr txBox="1"/>
          <p:nvPr/>
        </p:nvSpPr>
        <p:spPr>
          <a:xfrm>
            <a:off x="9017251" y="5414726"/>
            <a:ext cx="2951971" cy="125810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475"/>
              </a:lnSpc>
            </a:pPr>
            <a:r>
              <a:rPr lang="en-GB" sz="2400" dirty="0">
                <a:solidFill>
                  <a:srgbClr val="475569"/>
                </a:solidFill>
                <a:latin typeface="Plus Jakarta Sans"/>
              </a:rPr>
              <a:t>CA Shiv Kumar Bansal</a:t>
            </a:r>
          </a:p>
          <a:p>
            <a:pPr algn="ctr">
              <a:lnSpc>
                <a:spcPts val="2475"/>
              </a:lnSpc>
            </a:pPr>
            <a:r>
              <a:rPr lang="en-GB" sz="1650" b="0" u="none" dirty="0">
                <a:solidFill>
                  <a:srgbClr val="475569"/>
                </a:solidFill>
                <a:latin typeface="Plus Jakarta Sans"/>
              </a:rPr>
              <a:t>+91 98320 07515</a:t>
            </a:r>
          </a:p>
          <a:p>
            <a:pPr algn="ctr">
              <a:lnSpc>
                <a:spcPts val="2475"/>
              </a:lnSpc>
            </a:pPr>
            <a:r>
              <a:rPr lang="en-GB" sz="1650" dirty="0">
                <a:solidFill>
                  <a:srgbClr val="475569"/>
                </a:solidFill>
                <a:latin typeface="Plus Jakarta Sans"/>
              </a:rPr>
              <a:t>Bansal.shiv2@gmail.com</a:t>
            </a:r>
          </a:p>
          <a:p>
            <a:pPr algn="ctr">
              <a:lnSpc>
                <a:spcPts val="2475"/>
              </a:lnSpc>
            </a:pPr>
            <a:r>
              <a:rPr lang="en-GB" sz="1650" dirty="0">
                <a:solidFill>
                  <a:srgbClr val="475569"/>
                </a:solidFill>
                <a:latin typeface="Plus Jakarta Sans"/>
              </a:rPr>
              <a:t>www.cabssc.com</a:t>
            </a:r>
            <a:endParaRPr sz="1650" b="0" u="none" dirty="0">
              <a:solidFill>
                <a:srgbClr val="475569"/>
              </a:solidFill>
              <a:latin typeface="Plus Jakarta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806967"/>
            <a:ext cx="2657475" cy="3862388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3275" y="1806967"/>
            <a:ext cx="2657475" cy="3862388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50" y="1806967"/>
            <a:ext cx="2657475" cy="3862388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9225" y="1806967"/>
            <a:ext cx="2657475" cy="38623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3425" y="2045092"/>
            <a:ext cx="2181225" cy="381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400" b="0" i="0" u="none">
                <a:solidFill>
                  <a:srgbClr val="E65100"/>
                </a:solidFill>
                <a:latin typeface="Outfit ExtraBold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3425" y="2502292"/>
            <a:ext cx="2290286" cy="2381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 u="none">
                <a:solidFill>
                  <a:srgbClr val="0F172A"/>
                </a:solidFill>
                <a:latin typeface="Outfit"/>
              </a:rPr>
              <a:t>Check Order Status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3425" y="2835667"/>
            <a:ext cx="2181225" cy="16619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b="0" i="0" u="none">
                <a:solidFill>
                  <a:srgbClr val="475569"/>
                </a:solidFill>
                <a:latin typeface="Plus Jakarta Sans"/>
              </a:rPr>
              <a:t>Open </a:t>
            </a:r>
            <a:r>
              <a:rPr b="0" i="1" u="none">
                <a:solidFill>
                  <a:srgbClr val="475569"/>
                </a:solidFill>
                <a:latin typeface="Plus Jakarta Sans"/>
              </a:rPr>
              <a:t>Manage Orders</a:t>
            </a:r>
            <a:r>
              <a:rPr b="0" i="0" u="none">
                <a:solidFill>
                  <a:srgbClr val="475569"/>
                </a:solidFill>
                <a:latin typeface="Plus Jakarta Sans"/>
              </a:rPr>
              <a:t> in Seller Central. Ensure order is in </a:t>
            </a:r>
            <a:r>
              <a:rPr b="1" i="0" u="none">
                <a:solidFill>
                  <a:srgbClr val="475569"/>
                </a:solidFill>
                <a:latin typeface="Plus Jakarta Sans"/>
              </a:rPr>
              <a:t>'Unshipped'</a:t>
            </a:r>
            <a:r>
              <a:rPr b="0" i="0" u="none">
                <a:solidFill>
                  <a:srgbClr val="475569"/>
                </a:solidFill>
                <a:latin typeface="Plus Jakarta Sans"/>
              </a:rPr>
              <a:t> status and not greyed out as 'Pending'.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81400" y="2045092"/>
            <a:ext cx="2181225" cy="381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400" b="0" i="0" u="none">
                <a:solidFill>
                  <a:srgbClr val="E65100"/>
                </a:solidFill>
                <a:latin typeface="Outfit ExtraBold"/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81400" y="2502292"/>
            <a:ext cx="2290286" cy="2381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 u="none">
                <a:solidFill>
                  <a:srgbClr val="0F172A"/>
                </a:solidFill>
                <a:latin typeface="Outfit"/>
              </a:rPr>
              <a:t>Print Packing Slip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2835667"/>
            <a:ext cx="2181225" cy="16619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b="0" i="0" u="none">
                <a:solidFill>
                  <a:srgbClr val="475569"/>
                </a:solidFill>
                <a:latin typeface="Plus Jakarta Sans"/>
              </a:rPr>
              <a:t>Click 'Print Packing Slip' from the action column and place the slip inside the secure shipping container with the item.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375" y="2045092"/>
            <a:ext cx="2181225" cy="381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400" b="0" i="0" u="none">
                <a:solidFill>
                  <a:srgbClr val="E65100"/>
                </a:solidFill>
                <a:latin typeface="Outfit ExtraBold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375" y="2502292"/>
            <a:ext cx="2290286" cy="2381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 u="none">
                <a:solidFill>
                  <a:srgbClr val="0F172A"/>
                </a:solidFill>
                <a:latin typeface="Outfit"/>
              </a:rPr>
              <a:t>Pack &amp; Handover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9375" y="2835667"/>
            <a:ext cx="2181225" cy="16619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b="0" i="0" u="none">
                <a:solidFill>
                  <a:srgbClr val="475569"/>
                </a:solidFill>
                <a:latin typeface="Plus Jakarta Sans"/>
              </a:rPr>
              <a:t>Seal box securely, paste address/shipping label outside. Handover to Easy Ship associate or courier service.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77350" y="2045092"/>
            <a:ext cx="2181225" cy="381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400" b="0" i="0" u="none">
                <a:solidFill>
                  <a:srgbClr val="E65100"/>
                </a:solidFill>
                <a:latin typeface="Outfit ExtraBold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77350" y="2502292"/>
            <a:ext cx="2290286" cy="2381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 u="none">
                <a:solidFill>
                  <a:srgbClr val="0F172A"/>
                </a:solidFill>
                <a:latin typeface="Outfit"/>
              </a:rPr>
              <a:t>Confirm Shipment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77350" y="2835667"/>
            <a:ext cx="2181225" cy="16619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b="0" i="0" u="none">
                <a:solidFill>
                  <a:srgbClr val="475569"/>
                </a:solidFill>
                <a:latin typeface="Plus Jakarta Sans"/>
              </a:rPr>
              <a:t>For Self-Ship, click 'Confirm Shipment' and enter courier name + valid tracking ID within </a:t>
            </a:r>
            <a:r>
              <a:rPr b="1" i="0" u="none">
                <a:solidFill>
                  <a:srgbClr val="475569"/>
                </a:solidFill>
                <a:latin typeface="Plus Jakarta Sans"/>
              </a:rPr>
              <a:t>24 hours</a:t>
            </a:r>
            <a:r>
              <a:rPr b="0" i="0" u="none">
                <a:solidFill>
                  <a:srgbClr val="475569"/>
                </a:solidFill>
                <a:latin typeface="Plus Jakarta Sans"/>
              </a:rPr>
              <a:t> of dispatch.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Order Handling &amp;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Dispatch Workflow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944184"/>
              </p:ext>
            </p:extLst>
          </p:nvPr>
        </p:nvGraphicFramePr>
        <p:xfrm>
          <a:off x="495300" y="1579265"/>
          <a:ext cx="11201398" cy="445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6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65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5391">
                <a:tc>
                  <a:txBody>
                    <a:bodyPr/>
                    <a:lstStyle/>
                    <a:p>
                      <a:pPr algn="l"/>
                      <a:r>
                        <a:rPr sz="1500" b="1" i="0" u="none" dirty="0">
                          <a:solidFill>
                            <a:srgbClr val="D97706"/>
                          </a:solidFill>
                          <a:latin typeface="Outfit"/>
                        </a:rPr>
                        <a:t>Fee Type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3E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00" b="1" i="0" u="none">
                          <a:solidFill>
                            <a:srgbClr val="D97706"/>
                          </a:solidFill>
                          <a:latin typeface="Outfit"/>
                        </a:rPr>
                        <a:t>Description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3E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00" b="1" i="0" u="none">
                          <a:solidFill>
                            <a:srgbClr val="D97706"/>
                          </a:solidFill>
                          <a:latin typeface="Outfit"/>
                        </a:rPr>
                        <a:t>Applicable Rate Slab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5391">
                <a:tc>
                  <a:txBody>
                    <a:bodyPr/>
                    <a:lstStyle/>
                    <a:p>
                      <a:pPr algn="l"/>
                      <a:r>
                        <a:rPr sz="1800" b="1" i="0" u="none">
                          <a:solidFill>
                            <a:srgbClr val="1E293B"/>
                          </a:solidFill>
                          <a:latin typeface="Plus Jakarta Sans"/>
                        </a:rPr>
                        <a:t>Referral Fee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Marketplace percentage fee charged on item sale price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2% to 30% (e.g. Electronics 5-8%, Apparel 14-17%)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740">
                <a:tc>
                  <a:txBody>
                    <a:bodyPr/>
                    <a:lstStyle/>
                    <a:p>
                      <a:pPr algn="l"/>
                      <a:r>
                        <a:rPr sz="1800" b="1" i="0" u="none">
                          <a:solidFill>
                            <a:srgbClr val="1E293B"/>
                          </a:solidFill>
                          <a:latin typeface="Plus Jakarta Sans"/>
                        </a:rPr>
                        <a:t>Closing Fee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0" i="0" u="none">
                          <a:solidFill>
                            <a:srgbClr val="1E293B"/>
                          </a:solidFill>
                          <a:latin typeface="Plus Jakarta Sans"/>
                        </a:rPr>
                        <a:t>Fixed unit fee based on price slab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₹5 (&lt;₹250), </a:t>
                      </a:r>
                      <a:endParaRPr lang="en-IN" sz="1800" b="0" i="0" u="none" dirty="0">
                        <a:solidFill>
                          <a:srgbClr val="1E293B"/>
                        </a:solidFill>
                        <a:latin typeface="Plus Jakarta Sans"/>
                      </a:endParaRPr>
                    </a:p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₹10 (₹250-500), </a:t>
                      </a:r>
                      <a:endParaRPr lang="en-IN" sz="1800" b="0" i="0" u="none" dirty="0">
                        <a:solidFill>
                          <a:srgbClr val="1E293B"/>
                        </a:solidFill>
                        <a:latin typeface="Plus Jakarta Sans"/>
                      </a:endParaRPr>
                    </a:p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₹20 (₹500-1000), </a:t>
                      </a:r>
                      <a:endParaRPr lang="en-IN" sz="1800" b="0" i="0" u="none" dirty="0">
                        <a:solidFill>
                          <a:srgbClr val="1E293B"/>
                        </a:solidFill>
                        <a:latin typeface="Plus Jakarta Sans"/>
                      </a:endParaRPr>
                    </a:p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₹40+ (&gt;₹1000)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5391">
                <a:tc>
                  <a:txBody>
                    <a:bodyPr/>
                    <a:lstStyle/>
                    <a:p>
                      <a:pPr algn="l"/>
                      <a:r>
                        <a:rPr sz="1800" b="1" i="0" u="none">
                          <a:solidFill>
                            <a:srgbClr val="1E293B"/>
                          </a:solidFill>
                          <a:latin typeface="Plus Jakarta Sans"/>
                        </a:rPr>
                        <a:t>Weight Handling Fee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Delivery charge for Easy Ship / </a:t>
                      </a:r>
                      <a:r>
                        <a:rPr lang="en-IN"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FBA</a:t>
                      </a:r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 based on distance tier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0" i="0" u="none">
                          <a:solidFill>
                            <a:srgbClr val="1E293B"/>
                          </a:solidFill>
                          <a:latin typeface="Plus Jakarta Sans"/>
                        </a:rPr>
                        <a:t>Starts at ₹29 per 500g (Local), ₹43 (Regional), ₹63 (National)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5391">
                <a:tc>
                  <a:txBody>
                    <a:bodyPr/>
                    <a:lstStyle/>
                    <a:p>
                      <a:pPr algn="l"/>
                      <a:r>
                        <a:rPr sz="1800" b="1" i="0" u="none">
                          <a:solidFill>
                            <a:srgbClr val="1E293B"/>
                          </a:solidFill>
                          <a:latin typeface="Plus Jakarta Sans"/>
                        </a:rPr>
                        <a:t>GST on Service Fees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Statutory tax applied to all Amazon fee components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800" b="1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18% GST</a:t>
                      </a:r>
                      <a:r>
                        <a:rPr sz="1800" b="0" i="0" u="none" dirty="0">
                          <a:solidFill>
                            <a:srgbClr val="1E293B"/>
                          </a:solidFill>
                          <a:latin typeface="Plus Jakarta Sans"/>
                        </a:rPr>
                        <a:t> on total (Referral + Closing + Shipping fees)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5300" y="2400300"/>
            <a:ext cx="1948904" cy="1905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444204" y="2400300"/>
            <a:ext cx="4386708" cy="1905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6830913" y="2400300"/>
            <a:ext cx="4865786" cy="19050"/>
          </a:xfrm>
          <a:prstGeom prst="rect">
            <a:avLst/>
          </a:prstGeom>
          <a:solidFill>
            <a:srgbClr val="FFB7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495300" y="3243262"/>
            <a:ext cx="194890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444204" y="3243262"/>
            <a:ext cx="438670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30913" y="3243262"/>
            <a:ext cx="486578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503340" y="4427475"/>
            <a:ext cx="194890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2452244" y="4427475"/>
            <a:ext cx="438670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38953" y="4427475"/>
            <a:ext cx="486578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487259" y="5225759"/>
            <a:ext cx="194890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2436163" y="5225759"/>
            <a:ext cx="438670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822872" y="5225759"/>
            <a:ext cx="486578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487259" y="6014518"/>
            <a:ext cx="1948904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2436163" y="6014518"/>
            <a:ext cx="438670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6822872" y="6014518"/>
            <a:ext cx="4865786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Amazon Fee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Structure in India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655DE0-85F1-5499-99BE-16FB163850C9}"/>
              </a:ext>
            </a:extLst>
          </p:cNvPr>
          <p:cNvSpPr txBox="1"/>
          <p:nvPr/>
        </p:nvSpPr>
        <p:spPr>
          <a:xfrm>
            <a:off x="9271846" y="6225306"/>
            <a:ext cx="1925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i="1" dirty="0"/>
              <a:t>FBA - </a:t>
            </a:r>
            <a:r>
              <a:rPr lang="en-IN" sz="1200" i="1" dirty="0" err="1"/>
              <a:t>Fulfillment</a:t>
            </a:r>
            <a:r>
              <a:rPr lang="en-IN" sz="1200" i="1" dirty="0"/>
              <a:t> by Amazon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mage.png">
            <a:hlinkClick r:id="rId2" action="ppaction://hlinkfile"/>
            <a:extLst>
              <a:ext uri="{FF2B5EF4-FFF2-40B4-BE49-F238E27FC236}">
                <a16:creationId xmlns:a16="http://schemas.microsoft.com/office/drawing/2014/main" id="{B65AB0ED-185D-1861-2841-E5EF4CE01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7187A2C-0181-C91B-34B4-5B96F7EE5B60}"/>
              </a:ext>
            </a:extLst>
          </p:cNvPr>
          <p:cNvGrpSpPr/>
          <p:nvPr/>
        </p:nvGrpSpPr>
        <p:grpSpPr>
          <a:xfrm>
            <a:off x="3717150" y="1111150"/>
            <a:ext cx="5065216" cy="1381125"/>
            <a:chOff x="495300" y="2604194"/>
            <a:chExt cx="5065216" cy="1381125"/>
          </a:xfrm>
        </p:grpSpPr>
        <p:pic>
          <p:nvPicPr>
            <p:cNvPr id="3" name="Picture 2" descr="imag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300" y="2604194"/>
              <a:ext cx="5065216" cy="13811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33425" y="2842319"/>
              <a:ext cx="4818414" cy="26670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650" b="1" i="0" u="none">
                  <a:solidFill>
                    <a:srgbClr val="E65100"/>
                  </a:solidFill>
                  <a:latin typeface="Outfit"/>
                </a:rPr>
                <a:t>Weight Billing Calculation Rule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3425" y="3204269"/>
              <a:ext cx="4699838" cy="538609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ts val="2137"/>
                </a:lnSpc>
              </a:pPr>
              <a:r>
                <a:rPr b="0" i="0" u="none" dirty="0">
                  <a:solidFill>
                    <a:srgbClr val="1E293B"/>
                  </a:solidFill>
                  <a:latin typeface="Plus Jakarta Sans"/>
                </a:rPr>
                <a:t>Billed weight is calculated based on </a:t>
              </a:r>
              <a:r>
                <a:rPr b="1" i="0" u="none" dirty="0">
                  <a:solidFill>
                    <a:srgbClr val="1E293B"/>
                  </a:solidFill>
                  <a:latin typeface="Plus Jakarta Sans"/>
                </a:rPr>
                <a:t>Gross Weight vs Volumetric Weight</a:t>
              </a:r>
              <a:r>
                <a:rPr b="0" i="0" u="none" dirty="0">
                  <a:solidFill>
                    <a:srgbClr val="1E293B"/>
                  </a:solidFill>
                  <a:latin typeface="Plus Jakarta Sans"/>
                </a:rPr>
                <a:t>, whichever is higher.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Shipping Fees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Calculator &amp; Formulas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686260E-AEAE-1939-D33E-C342AD08CB04}"/>
              </a:ext>
            </a:extLst>
          </p:cNvPr>
          <p:cNvGrpSpPr/>
          <p:nvPr/>
        </p:nvGrpSpPr>
        <p:grpSpPr>
          <a:xfrm>
            <a:off x="1966269" y="3865447"/>
            <a:ext cx="8566978" cy="1988582"/>
            <a:chOff x="1940768" y="3659588"/>
            <a:chExt cx="8566978" cy="1988582"/>
          </a:xfrm>
        </p:grpSpPr>
        <p:pic>
          <p:nvPicPr>
            <p:cNvPr id="5" name="Picture 4" descr="imag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37895" y="3659588"/>
              <a:ext cx="5793283" cy="138112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576020" y="3897713"/>
              <a:ext cx="5582885" cy="25391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650" b="1" i="0" u="none">
                  <a:solidFill>
                    <a:srgbClr val="E65100"/>
                  </a:solidFill>
                  <a:latin typeface="Outfit"/>
                </a:rPr>
                <a:t>Net Payout Formula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76020" y="4259663"/>
              <a:ext cx="5317033" cy="538609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ts val="2137"/>
                </a:lnSpc>
              </a:pPr>
              <a:r>
                <a:rPr b="0" i="0" u="none" dirty="0">
                  <a:solidFill>
                    <a:srgbClr val="1E293B"/>
                  </a:solidFill>
                  <a:latin typeface="Plus Jakarta Sans"/>
                </a:rPr>
                <a:t>Calculates actual bank settlement after deducting marketplace commission and taxes.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6D7CBC69-9748-A0E5-9F33-B4731FFE3A73}"/>
                    </a:ext>
                  </a:extLst>
                </p:cNvPr>
                <p:cNvSpPr txBox="1"/>
                <p:nvPr/>
              </p:nvSpPr>
              <p:spPr>
                <a:xfrm>
                  <a:off x="1940768" y="5278838"/>
                  <a:ext cx="856697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IN" i="0"/>
                          <m:t>Net</m:t>
                        </m:r>
                        <m:r>
                          <m:rPr>
                            <m:nor/>
                          </m:rPr>
                          <a:rPr lang="en-IN" i="0"/>
                          <m:t> </m:t>
                        </m:r>
                        <m:r>
                          <m:rPr>
                            <m:nor/>
                          </m:rPr>
                          <a:rPr lang="en-IN" i="0"/>
                          <m:t>Payout</m:t>
                        </m:r>
                        <m:r>
                          <a:rPr lang="en-IN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IN" i="0"/>
                          <m:t>Price</m:t>
                        </m:r>
                        <m:r>
                          <a:rPr lang="en-IN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I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I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IN" i="0"/>
                                  <m:t>Referral</m:t>
                                </m:r>
                                <m:r>
                                  <a:rPr lang="en-IN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nor/>
                                  </m:rPr>
                                  <a:rPr lang="en-IN" i="0"/>
                                  <m:t>Closing</m:t>
                                </m:r>
                                <m:r>
                                  <a:rPr lang="en-IN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nor/>
                                  </m:rPr>
                                  <a:rPr lang="en-IN" i="0"/>
                                  <m:t>Shipping</m:t>
                                </m:r>
                              </m:e>
                            </m:d>
                            <m:r>
                              <a:rPr lang="en-IN">
                                <a:latin typeface="Cambria Math" panose="02040503050406030204" pitchFamily="18" charset="0"/>
                              </a:rPr>
                              <m:t>×1.18</m:t>
                            </m:r>
                          </m:e>
                        </m:d>
                      </m:oMath>
                    </m:oMathPara>
                  </a14:m>
                  <a:endParaRPr lang="en-IN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6D7CBC69-9748-A0E5-9F33-B4731FFE3A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40768" y="5278838"/>
                  <a:ext cx="8566978" cy="369332"/>
                </a:xfrm>
                <a:prstGeom prst="rect">
                  <a:avLst/>
                </a:prstGeom>
                <a:blipFill>
                  <a:blip r:embed="rId6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IN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06BEC3F-DEB9-41F1-11E2-9B2445FCA4E4}"/>
                  </a:ext>
                </a:extLst>
              </p:cNvPr>
              <p:cNvSpPr txBox="1"/>
              <p:nvPr/>
            </p:nvSpPr>
            <p:spPr>
              <a:xfrm>
                <a:off x="3143816" y="2594370"/>
                <a:ext cx="6160882" cy="6199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IN" b="0" i="0" smtClean="0"/>
                        <m:t>Volumetric</m:t>
                      </m:r>
                      <m:r>
                        <m:rPr>
                          <m:nor/>
                        </m:rPr>
                        <a:rPr lang="en-IN" b="0" i="0" smtClean="0"/>
                        <m:t> </m:t>
                      </m:r>
                      <m:r>
                        <m:rPr>
                          <m:nor/>
                        </m:rPr>
                        <a:rPr lang="en-IN" b="0" i="0" smtClean="0"/>
                        <m:t>Weight</m:t>
                      </m:r>
                      <m:r>
                        <m:rPr>
                          <m:nor/>
                        </m:rPr>
                        <a:rPr lang="en-IN" b="0" i="0" smtClean="0"/>
                        <m:t> (</m:t>
                      </m:r>
                      <m:r>
                        <m:rPr>
                          <m:nor/>
                        </m:rPr>
                        <a:rPr lang="en-IN" b="0" i="0" smtClean="0"/>
                        <m:t>kg</m:t>
                      </m:r>
                      <m:r>
                        <m:rPr>
                          <m:nor/>
                        </m:rPr>
                        <a:rPr lang="en-IN" b="0" i="0" smtClean="0"/>
                        <m:t>)</m:t>
                      </m:r>
                      <m:r>
                        <a:rPr lang="en-IN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N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cm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IN" b="0" i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W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cm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IN" b="0" i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cm</m:t>
                          </m:r>
                          <m:r>
                            <m:rPr>
                              <m:nor/>
                            </m:rPr>
                            <a:rPr lang="en-IN" b="0" i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IN" b="0" i="0">
                              <a:latin typeface="Cambria Math" panose="02040503050406030204" pitchFamily="18" charset="0"/>
                            </a:rPr>
                            <m:t>5000</m:t>
                          </m:r>
                        </m:den>
                      </m:f>
                    </m:oMath>
                  </m:oMathPara>
                </a14:m>
                <a:endParaRPr lang="en-IN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06BEC3F-DEB9-41F1-11E2-9B2445FCA4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3816" y="2594370"/>
                <a:ext cx="6160882" cy="6199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Graphic 23" descr="Coins outline">
            <a:extLst>
              <a:ext uri="{FF2B5EF4-FFF2-40B4-BE49-F238E27FC236}">
                <a16:creationId xmlns:a16="http://schemas.microsoft.com/office/drawing/2014/main" id="{5DAADAB9-0BB6-D58E-5486-7A6F325DF4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15583" y="2365406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123950"/>
            <a:ext cx="3581400" cy="531495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00" y="1123950"/>
            <a:ext cx="3581400" cy="531495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5300" y="1123950"/>
            <a:ext cx="3581400" cy="531495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" y="1400175"/>
            <a:ext cx="533400" cy="533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5" y="2124075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Initial Reserve Window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1525" y="2505075"/>
            <a:ext cx="3028950" cy="16619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b="0" i="0" u="none" dirty="0">
                <a:solidFill>
                  <a:srgbClr val="475569"/>
                </a:solidFill>
                <a:latin typeface="Plus Jakarta Sans"/>
              </a:rPr>
              <a:t>New seller payouts undergo an initial security reserve window (7 days post delivery) to protect against early order cancellations or returns</a:t>
            </a:r>
            <a:r>
              <a:rPr lang="en-GB" b="0" i="0" u="none" dirty="0">
                <a:solidFill>
                  <a:srgbClr val="475569"/>
                </a:solidFill>
                <a:latin typeface="Plus Jakarta Sans"/>
              </a:rPr>
              <a:t> </a:t>
            </a:r>
            <a:r>
              <a:rPr lang="en-GB" b="1" i="0" u="none" dirty="0">
                <a:solidFill>
                  <a:srgbClr val="475569"/>
                </a:solidFill>
                <a:latin typeface="Plus Jakarta Sans"/>
              </a:rPr>
              <a:t>(Max 15 days Return Policy)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.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1525" y="1400175"/>
            <a:ext cx="533400" cy="53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81525" y="2124075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STEP Performance Tiers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81525" y="2505075"/>
            <a:ext cx="3028950" cy="28315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b="1" i="0" u="none" dirty="0">
                <a:solidFill>
                  <a:srgbClr val="475569"/>
                </a:solidFill>
                <a:latin typeface="Plus Jakarta Sans"/>
              </a:rPr>
              <a:t>Premium Tier: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 3 days reserve</a:t>
            </a:r>
            <a:r>
              <a:rPr lang="en-IN" b="0" i="0" u="none" dirty="0">
                <a:solidFill>
                  <a:srgbClr val="475569"/>
                </a:solidFill>
                <a:latin typeface="Plus Jakarta Sans"/>
              </a:rPr>
              <a:t> 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period.</a:t>
            </a:r>
            <a:r>
              <a:rPr sz="2800" dirty="0"/>
              <a:t>
</a:t>
            </a:r>
            <a:endParaRPr lang="en-IN" sz="2800" dirty="0"/>
          </a:p>
          <a:p>
            <a:pPr algn="just"/>
            <a:r>
              <a:rPr b="1" i="0" u="none" dirty="0">
                <a:solidFill>
                  <a:srgbClr val="475569"/>
                </a:solidFill>
                <a:latin typeface="Plus Jakarta Sans"/>
              </a:rPr>
              <a:t>Advanced Tier: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 7 days reserve period.</a:t>
            </a:r>
            <a:r>
              <a:rPr sz="2800" dirty="0"/>
              <a:t>
</a:t>
            </a:r>
            <a:endParaRPr lang="en-IN" sz="2800" dirty="0"/>
          </a:p>
          <a:p>
            <a:pPr algn="just"/>
            <a:r>
              <a:rPr b="1" i="0" u="none" dirty="0">
                <a:solidFill>
                  <a:srgbClr val="475569"/>
                </a:solidFill>
                <a:latin typeface="Plus Jakarta Sans"/>
              </a:rPr>
              <a:t>Basic Tier: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 10 days reserve period.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1525" y="1400175"/>
            <a:ext cx="533400" cy="533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91525" y="2124075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Disbursements &amp; Bank Deposit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91525" y="2505075"/>
            <a:ext cx="3028950" cy="138499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b="0" i="0" u="none" dirty="0">
                <a:solidFill>
                  <a:srgbClr val="475569"/>
                </a:solidFill>
                <a:latin typeface="Plus Jakarta Sans"/>
              </a:rPr>
              <a:t>Eligible sellers can use </a:t>
            </a:r>
            <a:r>
              <a:rPr b="1" i="0" u="none" dirty="0">
                <a:solidFill>
                  <a:srgbClr val="475569"/>
                </a:solidFill>
                <a:latin typeface="Plus Jakarta Sans"/>
              </a:rPr>
              <a:t>Disburse on Demand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 once every 24 hours. Funds deposit into bank accounts within </a:t>
            </a:r>
            <a:r>
              <a:rPr b="1" i="0" u="none" dirty="0">
                <a:solidFill>
                  <a:srgbClr val="475569"/>
                </a:solidFill>
                <a:latin typeface="Plus Jakarta Sans"/>
              </a:rPr>
              <a:t>2 to 3 business days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8212" y="1533525"/>
            <a:ext cx="200025" cy="2667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5825" y="1533525"/>
            <a:ext cx="304800" cy="26670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1537" y="1533525"/>
            <a:ext cx="333375" cy="2667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 dirty="0">
                <a:solidFill>
                  <a:srgbClr val="0F172A"/>
                </a:solidFill>
                <a:latin typeface="Outfit"/>
              </a:rPr>
              <a:t>Payment Schedule &amp; </a:t>
            </a:r>
            <a:r>
              <a:rPr sz="3000" b="1" dirty="0">
                <a:solidFill>
                  <a:srgbClr val="E65100"/>
                </a:solidFill>
                <a:latin typeface="Outfit"/>
              </a:rPr>
              <a:t>Payout Cycles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D1F069-D544-76B1-FA4A-70F1D214A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>
            <a:extLst>
              <a:ext uri="{FF2B5EF4-FFF2-40B4-BE49-F238E27FC236}">
                <a16:creationId xmlns:a16="http://schemas.microsoft.com/office/drawing/2014/main" id="{0412DBFA-E200-1771-7214-16C174C03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>
            <a:extLst>
              <a:ext uri="{FF2B5EF4-FFF2-40B4-BE49-F238E27FC236}">
                <a16:creationId xmlns:a16="http://schemas.microsoft.com/office/drawing/2014/main" id="{7EB95E80-125C-BE25-77CE-8A3ECD551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123950"/>
            <a:ext cx="3581400" cy="5314950"/>
          </a:xfrm>
          <a:prstGeom prst="rect">
            <a:avLst/>
          </a:prstGeom>
        </p:spPr>
      </p:pic>
      <p:pic>
        <p:nvPicPr>
          <p:cNvPr id="4" name="Picture 3" descr="image.png">
            <a:extLst>
              <a:ext uri="{FF2B5EF4-FFF2-40B4-BE49-F238E27FC236}">
                <a16:creationId xmlns:a16="http://schemas.microsoft.com/office/drawing/2014/main" id="{53E90F63-8797-FD4A-2E43-605298DAE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00" y="1123950"/>
            <a:ext cx="3581400" cy="3248874"/>
          </a:xfrm>
          <a:prstGeom prst="rect">
            <a:avLst/>
          </a:prstGeom>
        </p:spPr>
      </p:pic>
      <p:pic>
        <p:nvPicPr>
          <p:cNvPr id="5" name="Picture 4" descr="image.png">
            <a:extLst>
              <a:ext uri="{FF2B5EF4-FFF2-40B4-BE49-F238E27FC236}">
                <a16:creationId xmlns:a16="http://schemas.microsoft.com/office/drawing/2014/main" id="{460154AD-5DFF-3A6E-DC6B-EC47DA46E4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5300" y="1123950"/>
            <a:ext cx="3581400" cy="5314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11F11A-4390-1707-7EF7-CF15ACCD38E1}"/>
              </a:ext>
            </a:extLst>
          </p:cNvPr>
          <p:cNvSpPr txBox="1"/>
          <p:nvPr/>
        </p:nvSpPr>
        <p:spPr>
          <a:xfrm>
            <a:off x="771525" y="1300597"/>
            <a:ext cx="3180397" cy="2539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IN" sz="1650" b="1" i="0" u="none" dirty="0">
                <a:solidFill>
                  <a:srgbClr val="0F172A"/>
                </a:solidFill>
                <a:latin typeface="Outfit"/>
              </a:rPr>
              <a:t>Customer Service Performance</a:t>
            </a:r>
            <a:endParaRPr sz="1650" b="1" i="0" u="none" dirty="0">
              <a:solidFill>
                <a:srgbClr val="0F172A"/>
              </a:solidFill>
              <a:latin typeface="Outfi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8B60E0-2ECF-E419-C3E0-8E13C3042891}"/>
              </a:ext>
            </a:extLst>
          </p:cNvPr>
          <p:cNvSpPr txBox="1"/>
          <p:nvPr/>
        </p:nvSpPr>
        <p:spPr>
          <a:xfrm>
            <a:off x="771525" y="1666071"/>
            <a:ext cx="3028950" cy="44319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lang="en-GB" b="1" i="0" u="none" dirty="0">
                <a:solidFill>
                  <a:srgbClr val="475569"/>
                </a:solidFill>
                <a:latin typeface="Plus Jakarta Sans"/>
              </a:rPr>
              <a:t>Order Defect Rate (ODR): </a:t>
            </a:r>
            <a:r>
              <a:rPr lang="en-GB" b="0" i="0" u="none" dirty="0">
                <a:solidFill>
                  <a:srgbClr val="475569"/>
                </a:solidFill>
                <a:latin typeface="Plus Jakarta Sans"/>
              </a:rPr>
              <a:t>Must stay below 1%. This includes negative customer feedback, A-to-z guarantee claims, and service chargeback claims.</a:t>
            </a:r>
          </a:p>
          <a:p>
            <a:pPr algn="just"/>
            <a:endParaRPr lang="en-GB" dirty="0">
              <a:solidFill>
                <a:srgbClr val="475569"/>
              </a:solidFill>
              <a:latin typeface="Plus Jakarta Sans"/>
            </a:endParaRPr>
          </a:p>
          <a:p>
            <a:pPr algn="just"/>
            <a:r>
              <a:rPr lang="en-GB" b="1" i="0" u="none" dirty="0">
                <a:solidFill>
                  <a:srgbClr val="475569"/>
                </a:solidFill>
                <a:latin typeface="Plus Jakarta Sans"/>
              </a:rPr>
              <a:t>Pre-Fulfilment Cancel Rate</a:t>
            </a:r>
            <a:r>
              <a:rPr lang="en-GB" b="0" i="0" u="none" dirty="0">
                <a:solidFill>
                  <a:srgbClr val="475569"/>
                </a:solidFill>
                <a:latin typeface="Plus Jakarta Sans"/>
              </a:rPr>
              <a:t>: Must stay below 2.5%. Cancelling orders before shipping due to stockouts hurts this metric.</a:t>
            </a:r>
          </a:p>
          <a:p>
            <a:pPr algn="just"/>
            <a:endParaRPr lang="en-GB" dirty="0">
              <a:solidFill>
                <a:srgbClr val="475569"/>
              </a:solidFill>
              <a:latin typeface="Plus Jakarta Sans"/>
            </a:endParaRPr>
          </a:p>
          <a:p>
            <a:pPr algn="just"/>
            <a:r>
              <a:rPr lang="en-GB" b="1" i="0" u="none" dirty="0">
                <a:solidFill>
                  <a:srgbClr val="475569"/>
                </a:solidFill>
                <a:latin typeface="Plus Jakarta Sans"/>
              </a:rPr>
              <a:t>Late Shipment Rate (LSR): </a:t>
            </a:r>
            <a:r>
              <a:rPr lang="en-GB" b="0" i="0" u="none" dirty="0">
                <a:solidFill>
                  <a:srgbClr val="475569"/>
                </a:solidFill>
                <a:latin typeface="Plus Jakarta Sans"/>
              </a:rPr>
              <a:t>Must stay below 4%. Shipped orders marked past the expected ship date harm your score.</a:t>
            </a:r>
            <a:endParaRPr b="0" i="0" u="none" dirty="0">
              <a:solidFill>
                <a:srgbClr val="475569"/>
              </a:solidFill>
              <a:latin typeface="Plus Jakarta San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80E7DD-7C39-E09C-CD0A-5AA2F4B05EFF}"/>
              </a:ext>
            </a:extLst>
          </p:cNvPr>
          <p:cNvSpPr txBox="1"/>
          <p:nvPr/>
        </p:nvSpPr>
        <p:spPr>
          <a:xfrm>
            <a:off x="4581525" y="1300597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 dirty="0">
                <a:solidFill>
                  <a:srgbClr val="0F172A"/>
                </a:solidFill>
                <a:latin typeface="Outfit"/>
              </a:rPr>
              <a:t>STEP Performance Tiers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C43052-482F-975F-BEB2-FBFE3040D1D9}"/>
              </a:ext>
            </a:extLst>
          </p:cNvPr>
          <p:cNvSpPr txBox="1"/>
          <p:nvPr/>
        </p:nvSpPr>
        <p:spPr>
          <a:xfrm>
            <a:off x="4572000" y="1681443"/>
            <a:ext cx="3028950" cy="24929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lang="en-GB" b="1" i="0" u="none" dirty="0">
                <a:solidFill>
                  <a:srgbClr val="475569"/>
                </a:solidFill>
                <a:latin typeface="Plus Jakarta Sans"/>
              </a:rPr>
              <a:t>Valid Tracking Rate (VTR): </a:t>
            </a:r>
            <a:r>
              <a:rPr lang="en-GB" i="0" u="none" dirty="0">
                <a:solidFill>
                  <a:srgbClr val="475569"/>
                </a:solidFill>
                <a:latin typeface="Plus Jakarta Sans"/>
              </a:rPr>
              <a:t>Must be above 95%. You must use integrated local courier partners and provide real tracking info.</a:t>
            </a:r>
          </a:p>
          <a:p>
            <a:pPr algn="just"/>
            <a:endParaRPr lang="en-GB" dirty="0">
              <a:solidFill>
                <a:srgbClr val="475569"/>
              </a:solidFill>
              <a:latin typeface="Plus Jakarta Sans"/>
            </a:endParaRPr>
          </a:p>
          <a:p>
            <a:pPr algn="just"/>
            <a:r>
              <a:rPr lang="en-GB" b="1" i="0" u="none" dirty="0">
                <a:solidFill>
                  <a:srgbClr val="475569"/>
                </a:solidFill>
                <a:latin typeface="Plus Jakarta Sans"/>
              </a:rPr>
              <a:t>On-Time Delivery Rate: </a:t>
            </a:r>
            <a:r>
              <a:rPr lang="en-GB" i="0" u="none" dirty="0">
                <a:solidFill>
                  <a:srgbClr val="475569"/>
                </a:solidFill>
                <a:latin typeface="Plus Jakarta Sans"/>
              </a:rPr>
              <a:t>Measures whether packages reach Indian buyers by the estimated delivery date.</a:t>
            </a:r>
            <a:endParaRPr i="0" u="none" dirty="0">
              <a:solidFill>
                <a:srgbClr val="475569"/>
              </a:solidFill>
              <a:latin typeface="Plus Jakarta Sa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E0956A-AA9B-59DC-2C02-EB17ABF1CC28}"/>
              </a:ext>
            </a:extLst>
          </p:cNvPr>
          <p:cNvSpPr txBox="1"/>
          <p:nvPr/>
        </p:nvSpPr>
        <p:spPr>
          <a:xfrm>
            <a:off x="8391525" y="1300597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Disbursements &amp; Bank Deposit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795756-4BA7-E857-912D-C5554D93113F}"/>
              </a:ext>
            </a:extLst>
          </p:cNvPr>
          <p:cNvSpPr txBox="1"/>
          <p:nvPr/>
        </p:nvSpPr>
        <p:spPr>
          <a:xfrm>
            <a:off x="8391525" y="1654927"/>
            <a:ext cx="3028950" cy="418576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lang="en-GB" sz="1600" b="1" i="0" u="none" dirty="0">
                <a:solidFill>
                  <a:srgbClr val="475569"/>
                </a:solidFill>
                <a:latin typeface="Plus Jakarta Sans"/>
              </a:rPr>
              <a:t>Intellectual Property (IP) Violations</a:t>
            </a:r>
            <a:r>
              <a:rPr lang="en-GB" sz="1600" b="0" i="0" u="none" dirty="0">
                <a:solidFill>
                  <a:srgbClr val="475569"/>
                </a:solidFill>
                <a:latin typeface="Plus Jakarta Sans"/>
              </a:rPr>
              <a:t>: Selling counterfeit items or using trademarked brand names without authorization.</a:t>
            </a:r>
          </a:p>
          <a:p>
            <a:pPr algn="just"/>
            <a:endParaRPr lang="en-GB" sz="1600" dirty="0">
              <a:solidFill>
                <a:srgbClr val="475569"/>
              </a:solidFill>
              <a:latin typeface="Plus Jakarta Sans"/>
            </a:endParaRPr>
          </a:p>
          <a:p>
            <a:pPr algn="just"/>
            <a:r>
              <a:rPr lang="en-GB" sz="1600" b="1" i="0" u="none" dirty="0">
                <a:solidFill>
                  <a:srgbClr val="475569"/>
                </a:solidFill>
                <a:latin typeface="Plus Jakarta Sans"/>
              </a:rPr>
              <a:t>Restricted Product Violations: </a:t>
            </a:r>
            <a:r>
              <a:rPr lang="en-GB" sz="1600" b="0" i="0" u="none" dirty="0">
                <a:solidFill>
                  <a:srgbClr val="475569"/>
                </a:solidFill>
                <a:latin typeface="Plus Jakarta Sans"/>
              </a:rPr>
              <a:t>Listing items banned by Indian laws or Amazon's category rules.</a:t>
            </a:r>
          </a:p>
          <a:p>
            <a:pPr algn="just"/>
            <a:endParaRPr lang="en-GB" sz="1600" dirty="0">
              <a:solidFill>
                <a:srgbClr val="475569"/>
              </a:solidFill>
              <a:latin typeface="Plus Jakarta Sans"/>
            </a:endParaRPr>
          </a:p>
          <a:p>
            <a:pPr algn="just"/>
            <a:r>
              <a:rPr lang="en-GB" sz="1600" b="1" i="0" u="none" dirty="0">
                <a:solidFill>
                  <a:srgbClr val="475569"/>
                </a:solidFill>
                <a:latin typeface="Plus Jakarta Sans"/>
              </a:rPr>
              <a:t>Product Condition Complaints</a:t>
            </a:r>
            <a:r>
              <a:rPr lang="en-GB" sz="1600" b="0" i="0" u="none" dirty="0">
                <a:solidFill>
                  <a:srgbClr val="475569"/>
                </a:solidFill>
                <a:latin typeface="Plus Jakarta Sans"/>
              </a:rPr>
              <a:t>: Customers reporting used items sold as new or damaged/expired goods.</a:t>
            </a:r>
          </a:p>
          <a:p>
            <a:pPr algn="just"/>
            <a:endParaRPr lang="en-GB" sz="1600" dirty="0">
              <a:solidFill>
                <a:srgbClr val="475569"/>
              </a:solidFill>
              <a:latin typeface="Plus Jakarta Sans"/>
            </a:endParaRPr>
          </a:p>
          <a:p>
            <a:pPr algn="just"/>
            <a:r>
              <a:rPr lang="en-GB" sz="1600" b="1" i="0" u="none" dirty="0">
                <a:solidFill>
                  <a:srgbClr val="475569"/>
                </a:solidFill>
                <a:latin typeface="Plus Jakarta Sans"/>
              </a:rPr>
              <a:t>Regulatory Compliance: </a:t>
            </a:r>
            <a:r>
              <a:rPr lang="en-GB" sz="1600" b="0" i="0" u="none" dirty="0">
                <a:solidFill>
                  <a:srgbClr val="475569"/>
                </a:solidFill>
                <a:latin typeface="Plus Jakarta Sans"/>
              </a:rPr>
              <a:t>Failing to provide necessary legal paperwork, BIS standards, or safety documents for specific goods in India.</a:t>
            </a:r>
            <a:endParaRPr sz="1600" b="0" i="0" u="none" dirty="0">
              <a:solidFill>
                <a:srgbClr val="475569"/>
              </a:solidFill>
              <a:latin typeface="Plus Jakarta San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0C74AC-C48F-1763-437A-7E96C749DBDA}"/>
              </a:ext>
            </a:extLst>
          </p:cNvPr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IN" sz="3000" b="1" i="0" u="none" dirty="0">
                <a:solidFill>
                  <a:srgbClr val="0F172A"/>
                </a:solidFill>
                <a:latin typeface="Outfit"/>
              </a:rPr>
              <a:t>Account Health Rating </a:t>
            </a:r>
            <a:r>
              <a:rPr lang="en-IN" sz="3000" b="1" dirty="0">
                <a:solidFill>
                  <a:srgbClr val="E65100"/>
                </a:solidFill>
                <a:latin typeface="Outfit"/>
              </a:rPr>
              <a:t>(AHR) From 0 - 1000</a:t>
            </a:r>
          </a:p>
        </p:txBody>
      </p:sp>
      <p:pic>
        <p:nvPicPr>
          <p:cNvPr id="20" name="Picture 19" descr="image.png">
            <a:extLst>
              <a:ext uri="{FF2B5EF4-FFF2-40B4-BE49-F238E27FC236}">
                <a16:creationId xmlns:a16="http://schemas.microsoft.com/office/drawing/2014/main" id="{8FE21BE3-3B82-44BA-E54B-CE6D2FAD4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00" y="4549471"/>
            <a:ext cx="3581400" cy="190217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30A112-7D81-6CED-4D42-CC0533B3DF9A}"/>
              </a:ext>
            </a:extLst>
          </p:cNvPr>
          <p:cNvSpPr txBox="1"/>
          <p:nvPr/>
        </p:nvSpPr>
        <p:spPr>
          <a:xfrm>
            <a:off x="4581525" y="4796967"/>
            <a:ext cx="3155033" cy="14773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GB" sz="2400" b="1" i="0" u="none" dirty="0">
                <a:solidFill>
                  <a:schemeClr val="accent6">
                    <a:lumMod val="75000"/>
                  </a:schemeClr>
                </a:solidFill>
                <a:latin typeface="Outfit"/>
              </a:rPr>
              <a:t>If AHR is below 200, this may lead to account deactivation and blockage of funds</a:t>
            </a:r>
            <a:endParaRPr sz="2400" b="1" i="0" u="none" dirty="0">
              <a:solidFill>
                <a:schemeClr val="accent6">
                  <a:lumMod val="75000"/>
                </a:schemeClr>
              </a:solidFill>
              <a:latin typeface="Outfit"/>
            </a:endParaRPr>
          </a:p>
        </p:txBody>
      </p:sp>
    </p:spTree>
    <p:extLst>
      <p:ext uri="{BB962C8B-B14F-4D97-AF65-F5344CB8AC3E}">
        <p14:creationId xmlns:p14="http://schemas.microsoft.com/office/powerpoint/2010/main" val="558939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.png">
            <a:extLst>
              <a:ext uri="{FF2B5EF4-FFF2-40B4-BE49-F238E27FC236}">
                <a16:creationId xmlns:a16="http://schemas.microsoft.com/office/drawing/2014/main" id="{DF11FC04-EEE0-21EF-A2AA-FBB2546C0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FB7DF5-5345-D944-41E7-04B9BA07427C}"/>
              </a:ext>
            </a:extLst>
          </p:cNvPr>
          <p:cNvSpPr txBox="1"/>
          <p:nvPr/>
        </p:nvSpPr>
        <p:spPr>
          <a:xfrm>
            <a:off x="4707802" y="3429000"/>
            <a:ext cx="2776396" cy="125810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475"/>
              </a:lnSpc>
            </a:pPr>
            <a:r>
              <a:rPr lang="nn-NO" sz="2400" dirty="0">
                <a:solidFill>
                  <a:srgbClr val="475569"/>
                </a:solidFill>
                <a:latin typeface="Plus Jakarta Sans"/>
              </a:rPr>
              <a:t>CA Shiv Kumar Bansal</a:t>
            </a:r>
          </a:p>
          <a:p>
            <a:pPr algn="ctr">
              <a:lnSpc>
                <a:spcPts val="2475"/>
              </a:lnSpc>
            </a:pPr>
            <a:r>
              <a:rPr lang="nn-NO" sz="1650" b="0" u="none" dirty="0">
                <a:solidFill>
                  <a:srgbClr val="475569"/>
                </a:solidFill>
                <a:latin typeface="Plus Jakarta Sans"/>
              </a:rPr>
              <a:t>+91 98320 07515</a:t>
            </a:r>
          </a:p>
          <a:p>
            <a:pPr algn="ctr">
              <a:lnSpc>
                <a:spcPts val="2475"/>
              </a:lnSpc>
            </a:pPr>
            <a:r>
              <a:rPr lang="nn-NO" sz="1650" dirty="0">
                <a:solidFill>
                  <a:srgbClr val="475569"/>
                </a:solidFill>
                <a:latin typeface="Plus Jakarta Sans"/>
              </a:rPr>
              <a:t>Bansal.shiv2@gmail.com</a:t>
            </a:r>
          </a:p>
          <a:p>
            <a:pPr algn="ctr">
              <a:lnSpc>
                <a:spcPts val="2475"/>
              </a:lnSpc>
            </a:pPr>
            <a:r>
              <a:rPr lang="nn-NO" sz="1650" dirty="0">
                <a:solidFill>
                  <a:srgbClr val="475569"/>
                </a:solidFill>
                <a:latin typeface="Plus Jakarta Sans"/>
              </a:rPr>
              <a:t>www.cabssc.com</a:t>
            </a:r>
            <a:endParaRPr lang="nn-NO" sz="1650" b="0" u="none" dirty="0">
              <a:solidFill>
                <a:srgbClr val="475569"/>
              </a:solidFill>
              <a:latin typeface="Plus Jakarta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309834-88F7-207D-FD98-6B2607E4FD0F}"/>
              </a:ext>
            </a:extLst>
          </p:cNvPr>
          <p:cNvSpPr txBox="1"/>
          <p:nvPr/>
        </p:nvSpPr>
        <p:spPr>
          <a:xfrm>
            <a:off x="4038656" y="1859340"/>
            <a:ext cx="39517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/>
              <a:t>T</a:t>
            </a:r>
            <a:r>
              <a:rPr lang="en-GB" sz="6000" dirty="0"/>
              <a:t>hank </a:t>
            </a:r>
            <a:r>
              <a:rPr lang="en-GB" sz="9600" b="1" dirty="0">
                <a:solidFill>
                  <a:srgbClr val="E65100"/>
                </a:solidFill>
                <a:latin typeface="Outfit"/>
              </a:rPr>
              <a:t>Y</a:t>
            </a:r>
            <a:r>
              <a:rPr lang="en-GB" sz="6000" b="1" dirty="0">
                <a:solidFill>
                  <a:srgbClr val="E65100"/>
                </a:solidFill>
                <a:latin typeface="Outfit"/>
              </a:rPr>
              <a:t>ou</a:t>
            </a:r>
            <a:endParaRPr lang="en-IN" sz="6000" b="1" dirty="0">
              <a:solidFill>
                <a:srgbClr val="E65100"/>
              </a:solidFill>
              <a:latin typeface="Outfi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E59F67-D06D-3DC5-E846-A40FC9068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2412" y="5014677"/>
            <a:ext cx="1619109" cy="165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42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123950"/>
            <a:ext cx="3581400" cy="531495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00" y="1123950"/>
            <a:ext cx="3581400" cy="531495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5300" y="1123950"/>
            <a:ext cx="3581400" cy="531495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" y="1400175"/>
            <a:ext cx="533400" cy="533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5" y="2124075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Standard Seller Central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1525" y="2505075"/>
            <a:ext cx="3028950" cy="15388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25"/>
              </a:lnSpc>
            </a:pPr>
            <a:r>
              <a:rPr b="0" i="0" u="none" dirty="0">
                <a:solidFill>
                  <a:srgbClr val="475569"/>
                </a:solidFill>
                <a:latin typeface="Plus Jakarta Sans"/>
              </a:rPr>
              <a:t>Primary self-service portal for individual or business sellers. Grants full access to product listing, inventory controls, advertising, and multi-channel fulfillment across India.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1525" y="1400175"/>
            <a:ext cx="533400" cy="53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81525" y="2124075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Amazon Business (B2B)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81525" y="2505075"/>
            <a:ext cx="3028950" cy="15388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25"/>
              </a:lnSpc>
            </a:pPr>
            <a:r>
              <a:rPr b="0" i="0" u="none">
                <a:solidFill>
                  <a:srgbClr val="475569"/>
                </a:solidFill>
                <a:latin typeface="Plus Jakarta Sans"/>
              </a:rPr>
              <a:t>Enables B2B wholesale selling with automated GST invoice generation, bulk tier discounts, business-only pricing, and tax credit benefits for commercial buyers.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1525" y="1400175"/>
            <a:ext cx="533400" cy="533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91525" y="2124075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Fulfillment Models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91525" y="2505075"/>
            <a:ext cx="3028950" cy="15388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25"/>
              </a:lnSpc>
            </a:pPr>
            <a:r>
              <a:rPr b="0" i="0" u="none" dirty="0">
                <a:solidFill>
                  <a:srgbClr val="475569"/>
                </a:solidFill>
                <a:latin typeface="Plus Jakarta Sans"/>
              </a:rPr>
              <a:t>Choose between </a:t>
            </a:r>
            <a:r>
              <a:rPr b="1" i="0" u="none" dirty="0">
                <a:solidFill>
                  <a:srgbClr val="475569"/>
                </a:solidFill>
                <a:latin typeface="Plus Jakarta Sans"/>
              </a:rPr>
              <a:t>Self Ship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 (Merchant courier), </a:t>
            </a:r>
            <a:r>
              <a:rPr b="1" i="0" u="none" dirty="0">
                <a:solidFill>
                  <a:srgbClr val="475569"/>
                </a:solidFill>
                <a:latin typeface="Plus Jakarta Sans"/>
              </a:rPr>
              <a:t>Easy Ship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 (Amazon pickup &amp; door delivery), or </a:t>
            </a:r>
            <a:r>
              <a:rPr b="1" i="0" u="none" dirty="0">
                <a:solidFill>
                  <a:srgbClr val="475569"/>
                </a:solidFill>
                <a:latin typeface="Plus Jakarta Sans"/>
              </a:rPr>
              <a:t>FBA</a:t>
            </a:r>
            <a:r>
              <a:rPr b="0" i="0" u="none" dirty="0">
                <a:solidFill>
                  <a:srgbClr val="475569"/>
                </a:solidFill>
                <a:latin typeface="Plus Jakarta Sans"/>
              </a:rPr>
              <a:t> (Amazon warehouse storage &amp; Prime badge).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1537" y="1533525"/>
            <a:ext cx="333375" cy="2667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4875" y="1533525"/>
            <a:ext cx="266700" cy="26670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1537" y="1533525"/>
            <a:ext cx="333375" cy="2667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Types of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Accounts &amp; Models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0984" y="1854324"/>
            <a:ext cx="4865483" cy="8079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 dirty="0">
                <a:solidFill>
                  <a:srgbClr val="1E293B"/>
                </a:solidFill>
                <a:latin typeface="Plus Jakarta Sans"/>
              </a:rPr>
              <a:t>Start Registration Portal:</a:t>
            </a:r>
            <a:r>
              <a:rPr b="0" i="0" u="none" dirty="0">
                <a:solidFill>
                  <a:srgbClr val="1E293B"/>
                </a:solidFill>
                <a:latin typeface="Plus Jakarta Sans"/>
              </a:rPr>
              <a:t> Navigate to </a:t>
            </a:r>
            <a:r>
              <a:rPr b="0" i="1" u="none" dirty="0">
                <a:solidFill>
                  <a:srgbClr val="1E293B"/>
                </a:solidFill>
                <a:latin typeface="Plus Jakarta Sans"/>
              </a:rPr>
              <a:t>sell.amazon.in</a:t>
            </a:r>
            <a:r>
              <a:rPr b="0" i="0" u="none" dirty="0">
                <a:solidFill>
                  <a:srgbClr val="1E293B"/>
                </a:solidFill>
                <a:latin typeface="Plus Jakarta Sans"/>
              </a:rPr>
              <a:t> or </a:t>
            </a:r>
            <a:r>
              <a:rPr b="0" i="1" u="none" dirty="0">
                <a:solidFill>
                  <a:srgbClr val="1E293B"/>
                </a:solidFill>
                <a:latin typeface="Plus Jakarta Sans"/>
              </a:rPr>
              <a:t>sellercentral.amazon.in</a:t>
            </a:r>
            <a:r>
              <a:rPr b="0" i="0" u="none" dirty="0">
                <a:solidFill>
                  <a:srgbClr val="1E293B"/>
                </a:solidFill>
                <a:latin typeface="Plus Jakarta Sans"/>
              </a:rPr>
              <a:t> and click on </a:t>
            </a:r>
            <a:r>
              <a:rPr b="1" i="0" u="none" dirty="0">
                <a:solidFill>
                  <a:srgbClr val="1E293B"/>
                </a:solidFill>
                <a:latin typeface="Plus Jakarta Sans"/>
              </a:rPr>
              <a:t>'Start Selling'</a:t>
            </a:r>
            <a:r>
              <a:rPr b="0" i="0" u="none" dirty="0">
                <a:solidFill>
                  <a:srgbClr val="1E293B"/>
                </a:solidFill>
                <a:latin typeface="Plus Jakarta Sans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984" y="2976563"/>
            <a:ext cx="4865483" cy="107721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 dirty="0">
                <a:solidFill>
                  <a:srgbClr val="1E293B"/>
                </a:solidFill>
                <a:latin typeface="Plus Jakarta Sans"/>
              </a:rPr>
              <a:t>Existing Customer Account:</a:t>
            </a:r>
            <a:r>
              <a:rPr b="0" i="0" u="none" dirty="0">
                <a:solidFill>
                  <a:srgbClr val="1E293B"/>
                </a:solidFill>
                <a:latin typeface="Plus Jakarta Sans"/>
              </a:rPr>
              <a:t> If you already have an Amazon.in customer or Prime Video account, sign in with the same email and password. Verify phone number with OTP.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8575" y="4372646"/>
            <a:ext cx="4865483" cy="81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 dirty="0">
                <a:solidFill>
                  <a:srgbClr val="1E293B"/>
                </a:solidFill>
                <a:latin typeface="Plus Jakarta Sans"/>
              </a:rPr>
              <a:t>New Account Creation:</a:t>
            </a:r>
            <a:r>
              <a:rPr b="0" i="0" u="none" dirty="0">
                <a:solidFill>
                  <a:srgbClr val="1E293B"/>
                </a:solidFill>
                <a:latin typeface="Plus Jakarta Sans"/>
              </a:rPr>
              <a:t> Select 'Create your Amazon account', fill in Name, Mobile Number, Email, and set up your secure Password.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84" y="1878136"/>
            <a:ext cx="182228" cy="2000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84" y="3000375"/>
            <a:ext cx="182228" cy="2000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75" y="4396459"/>
            <a:ext cx="182228" cy="2000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Registration Step 1: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Account Setup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9E1BD61-F5EC-A001-18B4-E5A11BD570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1935926"/>
            <a:ext cx="5731510" cy="3081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0100" y="1628538"/>
            <a:ext cx="5086350" cy="5429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Entering GSTIN: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Input your 15-digit Goods and Services Tax Identification Number (GSTIN).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100" y="2538176"/>
            <a:ext cx="5086350" cy="81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Tax-Exempt Products: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Selling books or tax-exempt goods? Choose </a:t>
            </a:r>
            <a:r>
              <a:rPr b="0" i="1" u="none">
                <a:solidFill>
                  <a:srgbClr val="1E293B"/>
                </a:solidFill>
                <a:latin typeface="Plus Jakarta Sans"/>
              </a:rPr>
              <a:t>'I only sell tax-exempted products such as books'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0100" y="3647838"/>
            <a:ext cx="5086350" cy="5429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Verification Timeline: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Takes up to </a:t>
            </a:r>
            <a:r>
              <a:rPr b="1" i="0" u="none">
                <a:solidFill>
                  <a:srgbClr val="1E293B"/>
                </a:solidFill>
                <a:latin typeface="Plus Jakarta Sans"/>
              </a:rPr>
              <a:t>72 hours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. You can proceed with registration while review is underway.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0" y="4460788"/>
            <a:ext cx="5086350" cy="81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Document Upload Option: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If auto-verify fails, upload GST certificate (Reg-06 with Annexure A &amp; B) in PDF, JPG, or DOC format (&lt;10MB).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52351"/>
            <a:ext cx="190500" cy="2000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561989"/>
            <a:ext cx="190500" cy="200025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671650"/>
            <a:ext cx="190500" cy="200025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484600"/>
            <a:ext cx="190500" cy="2000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Registration Step 2: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GST Verification</a:t>
            </a:r>
          </a:p>
        </p:txBody>
      </p:sp>
      <p:pic>
        <p:nvPicPr>
          <p:cNvPr id="14" name="Picture 13" descr="Amazon.in seller registration - Enter GST number">
            <a:hlinkClick r:id="rId4"/>
            <a:extLst>
              <a:ext uri="{FF2B5EF4-FFF2-40B4-BE49-F238E27FC236}">
                <a16:creationId xmlns:a16="http://schemas.microsoft.com/office/drawing/2014/main" id="{7293D170-72A8-875A-4C6D-9E72B03F14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1426583"/>
            <a:ext cx="5731510" cy="4126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2100404"/>
            <a:ext cx="5429250" cy="1747696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3876675"/>
            <a:ext cx="5429250" cy="16525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3425" y="2271712"/>
            <a:ext cx="5200650" cy="266700"/>
          </a:xfrm>
          <a:prstGeom prst="rect">
            <a:avLst/>
          </a:prstGeom>
          <a:noFill/>
        </p:spPr>
        <p:txBody>
          <a:bodyPr wrap="square" lIns="238125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E65100"/>
                </a:solidFill>
                <a:latin typeface="Outfit"/>
              </a:rPr>
              <a:t>Store Name Selection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5636" y="2633662"/>
            <a:ext cx="5070789" cy="107721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137"/>
              </a:lnSpc>
            </a:pPr>
            <a:r>
              <a:rPr b="0" i="0" u="none" dirty="0">
                <a:solidFill>
                  <a:srgbClr val="334155"/>
                </a:solidFill>
                <a:latin typeface="Plus Jakarta Sans"/>
              </a:rPr>
              <a:t>Enter a unique storefront name to represent your brand on Amazon.in. Accept recommended auto-suggestions or type your custom business brand name.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3425" y="4114800"/>
            <a:ext cx="5200650" cy="266700"/>
          </a:xfrm>
          <a:prstGeom prst="rect">
            <a:avLst/>
          </a:prstGeom>
          <a:noFill/>
        </p:spPr>
        <p:txBody>
          <a:bodyPr wrap="square" lIns="161925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E65100"/>
                </a:solidFill>
                <a:latin typeface="Outfit"/>
              </a:rPr>
              <a:t>Pickup Address Requirements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36" y="4476750"/>
            <a:ext cx="5070789" cy="81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137"/>
              </a:lnSpc>
            </a:pPr>
            <a:r>
              <a:rPr b="0" i="0" u="none">
                <a:solidFill>
                  <a:srgbClr val="334155"/>
                </a:solidFill>
                <a:latin typeface="Plus Jakarta Sans"/>
              </a:rPr>
              <a:t>Set where courier associates pick up orders. Must be located in the </a:t>
            </a:r>
            <a:r>
              <a:rPr b="1" i="0" u="none">
                <a:solidFill>
                  <a:srgbClr val="334155"/>
                </a:solidFill>
                <a:latin typeface="Plus Jakarta Sans"/>
              </a:rPr>
              <a:t>same state as your GST registration</a:t>
            </a:r>
            <a:r>
              <a:rPr b="0" i="0" u="none">
                <a:solidFill>
                  <a:srgbClr val="334155"/>
                </a:solidFill>
                <a:latin typeface="Plus Jakarta Sans"/>
              </a:rPr>
              <a:t>. Custom pickup warehouses can be added later.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425" y="2300287"/>
            <a:ext cx="238125" cy="209550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425" y="4143375"/>
            <a:ext cx="161925" cy="2095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Registration Step 3: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Store &amp; Address</a:t>
            </a:r>
          </a:p>
        </p:txBody>
      </p:sp>
      <p:pic>
        <p:nvPicPr>
          <p:cNvPr id="14" name="Picture 13" descr="Amazon.in seller registration - Enter Store Name">
            <a:hlinkClick r:id="rId7"/>
            <a:extLst>
              <a:ext uri="{FF2B5EF4-FFF2-40B4-BE49-F238E27FC236}">
                <a16:creationId xmlns:a16="http://schemas.microsoft.com/office/drawing/2014/main" id="{12B5D4E1-67AE-464A-7080-A9F3FD225A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1585595"/>
            <a:ext cx="5731510" cy="3686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2438400"/>
            <a:ext cx="5086350" cy="81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Easy Ship (Amazon Ships):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You store &amp; pack orders; Amazon picks up from your address and handles end-to-end customer delivery.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3424237"/>
            <a:ext cx="5086350" cy="8079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Self Ship (You Ship):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You handle complete warehousing, packing, and courier delivery via 3rd party partners.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4438650"/>
            <a:ext cx="5086350" cy="81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Delivery Charge Strategy: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For Easy Ship, choose whether to offer Free Delivery (embed fee in price) or charge delivery extra to buyers.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2462212"/>
            <a:ext cx="238125" cy="2000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3448050"/>
            <a:ext cx="171450" cy="2000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" y="4462463"/>
            <a:ext cx="190500" cy="2000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Registration Step 4: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Shipping Method</a:t>
            </a:r>
          </a:p>
        </p:txBody>
      </p:sp>
      <p:pic>
        <p:nvPicPr>
          <p:cNvPr id="13" name="Picture 12" descr="Amazon.in seller registration - Choose Shipping Method">
            <a:hlinkClick r:id="rId6"/>
            <a:extLst>
              <a:ext uri="{FF2B5EF4-FFF2-40B4-BE49-F238E27FC236}">
                <a16:creationId xmlns:a16="http://schemas.microsoft.com/office/drawing/2014/main" id="{D6061967-781B-161C-1121-216986C2E6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189" y="1580196"/>
            <a:ext cx="6123593" cy="4204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2574131"/>
            <a:ext cx="5086350" cy="8079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 dirty="0">
                <a:solidFill>
                  <a:srgbClr val="1E293B"/>
                </a:solidFill>
                <a:latin typeface="Plus Jakarta Sans"/>
              </a:rPr>
              <a:t>Bank Details:</a:t>
            </a:r>
            <a:r>
              <a:rPr b="0" i="0" u="none" dirty="0">
                <a:solidFill>
                  <a:srgbClr val="1E293B"/>
                </a:solidFill>
                <a:latin typeface="Plus Jakarta Sans"/>
              </a:rPr>
              <a:t> Provide Account Holder Name (matching PAN), Bank Account Number, and IFSC Code for sales payouts.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1" y="3603844"/>
            <a:ext cx="5086350" cy="5429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Product Tax Code (PTC):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Select the default category GST rate as notified by government rules.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1" y="4493246"/>
            <a:ext cx="5086350" cy="80791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37"/>
              </a:lnSpc>
            </a:pPr>
            <a:r>
              <a:rPr b="1" i="0" u="none">
                <a:solidFill>
                  <a:srgbClr val="1E293B"/>
                </a:solidFill>
                <a:latin typeface="Plus Jakarta Sans"/>
              </a:rPr>
              <a:t>Launch Store: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Complete at least 1 product listing and click </a:t>
            </a:r>
            <a:r>
              <a:rPr b="1" i="0" u="none">
                <a:solidFill>
                  <a:srgbClr val="1E293B"/>
                </a:solidFill>
                <a:latin typeface="Plus Jakarta Sans"/>
              </a:rPr>
              <a:t>'Start Selling'</a:t>
            </a:r>
            <a:r>
              <a:rPr b="0" i="0" u="none">
                <a:solidFill>
                  <a:srgbClr val="1E293B"/>
                </a:solidFill>
                <a:latin typeface="Plus Jakarta Sans"/>
              </a:rPr>
              <a:t> to make listings live to crores of shoppers!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2597943"/>
            <a:ext cx="190500" cy="2000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1" y="3627657"/>
            <a:ext cx="152400" cy="20002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1" y="4517059"/>
            <a:ext cx="190500" cy="2000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>
                <a:solidFill>
                  <a:srgbClr val="0F172A"/>
                </a:solidFill>
                <a:latin typeface="Outfit"/>
              </a:rPr>
              <a:t>Registration Step 5: </a:t>
            </a:r>
            <a:r>
              <a:rPr sz="3000" b="1" i="0" u="none">
                <a:solidFill>
                  <a:srgbClr val="E65100"/>
                </a:solidFill>
                <a:latin typeface="Outfit"/>
              </a:rPr>
              <a:t>Bank &amp; Tax Code</a:t>
            </a:r>
          </a:p>
        </p:txBody>
      </p:sp>
      <p:pic>
        <p:nvPicPr>
          <p:cNvPr id="18" name="Picture 17" descr="Amazon.in seller registration - Add Bank Account">
            <a:hlinkClick r:id="rId6"/>
            <a:extLst>
              <a:ext uri="{FF2B5EF4-FFF2-40B4-BE49-F238E27FC236}">
                <a16:creationId xmlns:a16="http://schemas.microsoft.com/office/drawing/2014/main" id="{8DC21F3E-185C-48E4-D69B-2C02306F1E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452" y="-11317"/>
            <a:ext cx="5731510" cy="4918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Amazon.in seller registration - Select Default Tax Rate">
            <a:hlinkClick r:id="rId6"/>
            <a:extLst>
              <a:ext uri="{FF2B5EF4-FFF2-40B4-BE49-F238E27FC236}">
                <a16:creationId xmlns:a16="http://schemas.microsoft.com/office/drawing/2014/main" id="{490DBD4F-0AF5-F978-A540-5504CA491C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452" y="4665377"/>
            <a:ext cx="5731510" cy="3442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1123950"/>
            <a:ext cx="3581400" cy="531495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300" y="1123950"/>
            <a:ext cx="3314700" cy="531495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6687" y="1123950"/>
            <a:ext cx="3910013" cy="531495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525" y="1328596"/>
            <a:ext cx="533400" cy="533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6037" y="1938041"/>
            <a:ext cx="3180397" cy="533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 dirty="0">
                <a:solidFill>
                  <a:srgbClr val="0F172A"/>
                </a:solidFill>
                <a:latin typeface="Outfit"/>
              </a:rPr>
              <a:t>Search &amp; Match (Existing ASINs)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1525" y="2421236"/>
            <a:ext cx="3028950" cy="25648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25"/>
              </a:lnSpc>
            </a:pPr>
            <a:r>
              <a:rPr b="0" i="0" u="none" dirty="0">
                <a:solidFill>
                  <a:srgbClr val="475569"/>
                </a:solidFill>
                <a:latin typeface="Plus Jakarta Sans"/>
              </a:rPr>
              <a:t>Search over 200M+ existing catalog items via UPC, EAN, ISBN, or barcode scan on Seller App. Simply input your price and stock quantity to go live instantly.</a:t>
            </a:r>
            <a:endParaRPr lang="en-IN" b="0" i="0" u="none" dirty="0">
              <a:solidFill>
                <a:srgbClr val="475569"/>
              </a:solidFill>
              <a:latin typeface="Plus Jakarta Sans"/>
            </a:endParaRPr>
          </a:p>
          <a:p>
            <a:pPr algn="just">
              <a:lnSpc>
                <a:spcPts val="2025"/>
              </a:lnSpc>
            </a:pPr>
            <a:endParaRPr lang="en-IN" dirty="0">
              <a:solidFill>
                <a:srgbClr val="475569"/>
              </a:solidFill>
              <a:latin typeface="Plus Jakarta Sans"/>
            </a:endParaRPr>
          </a:p>
          <a:p>
            <a:pPr algn="just">
              <a:lnSpc>
                <a:spcPts val="2025"/>
              </a:lnSpc>
            </a:pPr>
            <a:r>
              <a:rPr lang="en-IN" b="0" i="0" u="none" dirty="0">
                <a:solidFill>
                  <a:srgbClr val="FF0000"/>
                </a:solidFill>
                <a:latin typeface="Plus Jakarta Sans"/>
              </a:rPr>
              <a:t>For Registered Trade Mark Products we will need Authorisation</a:t>
            </a:r>
            <a:endParaRPr b="0" i="0" u="none" dirty="0">
              <a:solidFill>
                <a:srgbClr val="FF0000"/>
              </a:solidFill>
              <a:latin typeface="Plus Jakarta Sans"/>
            </a:endParaRP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1525" y="1328596"/>
            <a:ext cx="533400" cy="53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06037" y="1938041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>
                <a:solidFill>
                  <a:srgbClr val="0F172A"/>
                </a:solidFill>
                <a:latin typeface="Outfit"/>
              </a:rPr>
              <a:t>Bulk Upload Templates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54836" y="2421236"/>
            <a:ext cx="2815628" cy="15388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25"/>
              </a:lnSpc>
            </a:pPr>
            <a:r>
              <a:rPr b="0" i="0" u="none" dirty="0">
                <a:solidFill>
                  <a:srgbClr val="475569"/>
                </a:solidFill>
                <a:latin typeface="Plus Jakarta Sans"/>
              </a:rPr>
              <a:t>Upload hundreds of products simultaneously across multiple categories using category-specific inventory flat files and custom Excel templates.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62659" y="1935919"/>
            <a:ext cx="3180397" cy="2667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 dirty="0">
                <a:solidFill>
                  <a:srgbClr val="0F172A"/>
                </a:solidFill>
                <a:latin typeface="Outfit"/>
              </a:rPr>
              <a:t>Create New Listing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66011" y="2475036"/>
            <a:ext cx="3581400" cy="38677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25"/>
              </a:lnSpc>
            </a:pPr>
            <a:r>
              <a:rPr sz="1600" b="0" i="0" u="none" dirty="0">
                <a:solidFill>
                  <a:srgbClr val="475569"/>
                </a:solidFill>
                <a:latin typeface="Plus Jakarta Sans"/>
              </a:rPr>
              <a:t>For unique catalog items not yet on Amazon. Automatically generates a 10-character alphanumeric </a:t>
            </a:r>
            <a:r>
              <a:rPr sz="1600" b="1" i="0" u="none" dirty="0">
                <a:solidFill>
                  <a:srgbClr val="475569"/>
                </a:solidFill>
                <a:latin typeface="Plus Jakarta Sans"/>
              </a:rPr>
              <a:t>ASIN</a:t>
            </a:r>
            <a:r>
              <a:rPr sz="1600" b="0" i="0" u="none" dirty="0">
                <a:solidFill>
                  <a:srgbClr val="475569"/>
                </a:solidFill>
                <a:latin typeface="Plus Jakarta Sans"/>
              </a:rPr>
              <a:t> (Amazon Standard Identification Number).</a:t>
            </a:r>
            <a:endParaRPr lang="en-IN" sz="1600" b="0" i="0" u="none" dirty="0">
              <a:solidFill>
                <a:srgbClr val="475569"/>
              </a:solidFill>
              <a:latin typeface="Plus Jakarta Sans"/>
            </a:endParaRPr>
          </a:p>
          <a:p>
            <a:pPr algn="l">
              <a:lnSpc>
                <a:spcPts val="2025"/>
              </a:lnSpc>
            </a:pPr>
            <a:endParaRPr lang="en-IN" sz="1350" dirty="0">
              <a:solidFill>
                <a:srgbClr val="475569"/>
              </a:solidFill>
              <a:latin typeface="Plus Jakarta San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N" sz="1200" b="1" dirty="0">
                <a:solidFill>
                  <a:srgbClr val="00B050"/>
                </a:solidFill>
                <a:latin typeface="Aptos Display" panose="020B0004020202020204" pitchFamily="34" charset="0"/>
              </a:rPr>
              <a:t>Title: 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200 characters max, capitalize the first letter of every word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N" sz="1200" b="1" dirty="0">
                <a:solidFill>
                  <a:srgbClr val="00B050"/>
                </a:solidFill>
                <a:latin typeface="Aptos Display" panose="020B0004020202020204" pitchFamily="34" charset="0"/>
              </a:rPr>
              <a:t>Images: 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500 x 500 pixels or 1,000 x 1,000 to increase listing quality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N" sz="1200" b="1" dirty="0">
                <a:solidFill>
                  <a:srgbClr val="00B050"/>
                </a:solidFill>
                <a:latin typeface="Aptos Display" panose="020B0004020202020204" pitchFamily="34" charset="0"/>
              </a:rPr>
              <a:t>Variations: 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Such as different </a:t>
            </a:r>
            <a:r>
              <a:rPr lang="en-IN" sz="1200" dirty="0" err="1">
                <a:solidFill>
                  <a:srgbClr val="00B050"/>
                </a:solidFill>
                <a:latin typeface="Aptos Display" panose="020B0004020202020204" pitchFamily="34" charset="0"/>
              </a:rPr>
              <a:t>colors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, scents, or sizes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N" sz="1200" b="1" dirty="0">
                <a:solidFill>
                  <a:srgbClr val="00B050"/>
                </a:solidFill>
                <a:latin typeface="Aptos Display" panose="020B0004020202020204" pitchFamily="34" charset="0"/>
              </a:rPr>
              <a:t>Bullet points: 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Short, descriptive sentences highlighting key features and benefits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N" sz="1200" b="1" dirty="0">
                <a:solidFill>
                  <a:srgbClr val="00B050"/>
                </a:solidFill>
                <a:latin typeface="Aptos Display" panose="020B0004020202020204" pitchFamily="34" charset="0"/>
              </a:rPr>
              <a:t>Featured offer ("Offer Display"): 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The featured offer on a detail page. Customers can either click on “Add to Cart” or “Offer Display”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N" sz="1200" b="1" dirty="0">
                <a:solidFill>
                  <a:srgbClr val="00B050"/>
                </a:solidFill>
                <a:latin typeface="Aptos Display" panose="020B0004020202020204" pitchFamily="34" charset="0"/>
              </a:rPr>
              <a:t>Other offers: 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The same product sold by multiple sellers offering a different price, shipping options, etc.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N" sz="1200" b="1" dirty="0">
                <a:solidFill>
                  <a:srgbClr val="00B050"/>
                </a:solidFill>
                <a:latin typeface="Aptos Display" panose="020B0004020202020204" pitchFamily="34" charset="0"/>
              </a:rPr>
              <a:t>Description: </a:t>
            </a:r>
            <a:r>
              <a:rPr lang="en-IN" sz="1200" dirty="0">
                <a:solidFill>
                  <a:srgbClr val="00B050"/>
                </a:solidFill>
                <a:latin typeface="Aptos Display" panose="020B0004020202020204" pitchFamily="34" charset="0"/>
              </a:rPr>
              <a:t>Optimize using keywords to improve listing discoverability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4875" y="1461946"/>
            <a:ext cx="266700" cy="2667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48212" y="1461946"/>
            <a:ext cx="200025" cy="2667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C5AAD7A9-D73F-D346-9468-17C21DEDB52F}"/>
              </a:ext>
            </a:extLst>
          </p:cNvPr>
          <p:cNvGrpSpPr/>
          <p:nvPr/>
        </p:nvGrpSpPr>
        <p:grpSpPr>
          <a:xfrm>
            <a:off x="8038147" y="1328596"/>
            <a:ext cx="533400" cy="533400"/>
            <a:chOff x="8391525" y="1400175"/>
            <a:chExt cx="533400" cy="533400"/>
          </a:xfrm>
        </p:grpSpPr>
        <p:pic>
          <p:nvPicPr>
            <p:cNvPr id="12" name="Picture 11" descr="image.pn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391525" y="1400175"/>
              <a:ext cx="533400" cy="533400"/>
            </a:xfrm>
            <a:prstGeom prst="rect">
              <a:avLst/>
            </a:prstGeom>
          </p:spPr>
        </p:pic>
        <p:pic>
          <p:nvPicPr>
            <p:cNvPr id="17" name="Picture 16" descr="image.pn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39162" y="1533525"/>
              <a:ext cx="238125" cy="266700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 u="none" dirty="0">
                <a:solidFill>
                  <a:srgbClr val="0F172A"/>
                </a:solidFill>
                <a:latin typeface="Outfit"/>
              </a:rPr>
              <a:t>Product Listing: </a:t>
            </a:r>
            <a:r>
              <a:rPr sz="3000" b="1" i="0" u="none" dirty="0">
                <a:solidFill>
                  <a:srgbClr val="E65100"/>
                </a:solidFill>
                <a:latin typeface="Outfit"/>
              </a:rPr>
              <a:t>Methods &amp; ASINs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B35D18-5B0E-4B6D-154C-078355E51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>
            <a:extLst>
              <a:ext uri="{FF2B5EF4-FFF2-40B4-BE49-F238E27FC236}">
                <a16:creationId xmlns:a16="http://schemas.microsoft.com/office/drawing/2014/main" id="{4F9FB4EA-6D9C-9300-F4EB-A6DA2C909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7B15CC3-70FD-CB59-EB43-A940286BE82E}"/>
              </a:ext>
            </a:extLst>
          </p:cNvPr>
          <p:cNvSpPr txBox="1"/>
          <p:nvPr/>
        </p:nvSpPr>
        <p:spPr>
          <a:xfrm>
            <a:off x="495300" y="419100"/>
            <a:ext cx="11696700" cy="4762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GB" sz="3000" b="1" i="0" u="none" dirty="0">
                <a:solidFill>
                  <a:srgbClr val="0F172A"/>
                </a:solidFill>
                <a:latin typeface="Outfit"/>
              </a:rPr>
              <a:t>Types of Code : </a:t>
            </a:r>
            <a:r>
              <a:rPr lang="en-GB" sz="3000" b="1" i="0" u="none" dirty="0">
                <a:solidFill>
                  <a:srgbClr val="E65100"/>
                </a:solidFill>
                <a:latin typeface="Outfit"/>
              </a:rPr>
              <a:t>GTIN SKU FNSKU ASIN</a:t>
            </a:r>
            <a:endParaRPr sz="3000" b="1" i="0" u="none" dirty="0">
              <a:solidFill>
                <a:srgbClr val="E65100"/>
              </a:solidFill>
              <a:latin typeface="Outfi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39B43BC-28B8-F17B-6617-893AC1C15D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8722" y="1162421"/>
            <a:ext cx="4584072" cy="271425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4E539A-0A04-86F3-B745-2B3B9B42FC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8722" y="3952128"/>
            <a:ext cx="4885234" cy="2279776"/>
          </a:xfrm>
          <a:prstGeom prst="rect">
            <a:avLst/>
          </a:prstGeom>
        </p:spPr>
      </p:pic>
      <p:graphicFrame>
        <p:nvGraphicFramePr>
          <p:cNvPr id="35" name="TextBox 25">
            <a:extLst>
              <a:ext uri="{FF2B5EF4-FFF2-40B4-BE49-F238E27FC236}">
                <a16:creationId xmlns:a16="http://schemas.microsoft.com/office/drawing/2014/main" id="{407551BE-60A3-2605-F649-B7623791F3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4514338"/>
              </p:ext>
            </p:extLst>
          </p:nvPr>
        </p:nvGraphicFramePr>
        <p:xfrm>
          <a:off x="495300" y="1981166"/>
          <a:ext cx="5566594" cy="3077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481943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1424</Words>
  <Application>Microsoft Office PowerPoint</Application>
  <PresentationFormat>Widescreen</PresentationFormat>
  <Paragraphs>135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Aptos</vt:lpstr>
      <vt:lpstr>Aptos Display</vt:lpstr>
      <vt:lpstr>Arial</vt:lpstr>
      <vt:lpstr>Calibri</vt:lpstr>
      <vt:lpstr>Cambria Math</vt:lpstr>
      <vt:lpstr>Outfit</vt:lpstr>
      <vt:lpstr>Outfit ExtraBold</vt:lpstr>
      <vt:lpstr>Plus Jakarta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EROOFFICE@ICAI.IN</cp:lastModifiedBy>
  <cp:revision>8</cp:revision>
  <dcterms:created xsi:type="dcterms:W3CDTF">2013-01-27T09:14:16Z</dcterms:created>
  <dcterms:modified xsi:type="dcterms:W3CDTF">2026-08-01T12:55:25Z</dcterms:modified>
  <cp:category/>
</cp:coreProperties>
</file>